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Lst>
  <p:notesMasterIdLst>
    <p:notesMasterId r:id="rId19"/>
  </p:notesMasterIdLst>
  <p:sldIdLst>
    <p:sldId id="256" r:id="rId2"/>
    <p:sldId id="257" r:id="rId3"/>
    <p:sldId id="258" r:id="rId4"/>
    <p:sldId id="259" r:id="rId5"/>
    <p:sldId id="261" r:id="rId6"/>
    <p:sldId id="295" r:id="rId7"/>
    <p:sldId id="296" r:id="rId8"/>
    <p:sldId id="297" r:id="rId9"/>
    <p:sldId id="298" r:id="rId10"/>
    <p:sldId id="299" r:id="rId11"/>
    <p:sldId id="300" r:id="rId12"/>
    <p:sldId id="303" r:id="rId13"/>
    <p:sldId id="302" r:id="rId14"/>
    <p:sldId id="301" r:id="rId15"/>
    <p:sldId id="290" r:id="rId16"/>
    <p:sldId id="292" r:id="rId17"/>
    <p:sldId id="293"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Lato" panose="020B0604020202020204" charset="0"/>
      <p:regular r:id="rId24"/>
      <p:bold r:id="rId25"/>
      <p:italic r:id="rId26"/>
      <p:boldItalic r:id="rId27"/>
    </p:embeddedFont>
    <p:embeddedFont>
      <p:font typeface="Trebuchet MS" panose="020B0603020202020204" pitchFamily="34" charset="0"/>
      <p:regular r:id="rId28"/>
      <p:bold r:id="rId29"/>
      <p:italic r:id="rId30"/>
      <p:boldItalic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5D52A1-EDEC-4106-BC6E-90AD205D5CA7}">
  <a:tblStyle styleId="{CE5D52A1-EDEC-4106-BC6E-90AD205D5CA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3819" autoAdjust="0"/>
  </p:normalViewPr>
  <p:slideViewPr>
    <p:cSldViewPr snapToGrid="0">
      <p:cViewPr varScale="1">
        <p:scale>
          <a:sx n="61" d="100"/>
          <a:sy n="61" d="100"/>
        </p:scale>
        <p:origin x="1590" y="9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gif>
</file>

<file path=ppt/media/image11.gif>
</file>

<file path=ppt/media/image12.gif>
</file>

<file path=ppt/media/image13.gif>
</file>

<file path=ppt/media/image14.png>
</file>

<file path=ppt/media/image15.png>
</file>

<file path=ppt/media/image16.png>
</file>

<file path=ppt/media/image17.png>
</file>

<file path=ppt/media/image18.png>
</file>

<file path=ppt/media/image2.png>
</file>

<file path=ppt/media/image3.png>
</file>

<file path=ppt/media/image4.gif>
</file>

<file path=ppt/media/image5.jpg>
</file>

<file path=ppt/media/image6.jp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36a9ed05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SPEAKING FOREIGN</a:t>
            </a:r>
          </a:p>
          <a:p>
            <a:pPr marL="0" lvl="0" indent="0" algn="l" rtl="0">
              <a:spcBef>
                <a:spcPts val="0"/>
              </a:spcBef>
              <a:spcAft>
                <a:spcPts val="0"/>
              </a:spcAft>
              <a:buNone/>
            </a:pPr>
            <a:r>
              <a:rPr lang="en-US" b="0" dirty="0"/>
              <a:t>-Technical recruiters, like me, tend to understand what you are talking about. Get technical, within reason</a:t>
            </a:r>
          </a:p>
          <a:p>
            <a:pPr marL="0" lvl="0" indent="0" algn="l" rtl="0">
              <a:spcBef>
                <a:spcPts val="0"/>
              </a:spcBef>
              <a:spcAft>
                <a:spcPts val="0"/>
              </a:spcAft>
              <a:buNone/>
            </a:pPr>
            <a:r>
              <a:rPr lang="en-US" b="0" dirty="0"/>
              <a:t>-None Tech recruiter: Be gentle, take it easy, teach them something, don’t school them.</a:t>
            </a:r>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COMMUNICATION</a:t>
            </a:r>
          </a:p>
          <a:p>
            <a:pPr marL="0" lvl="0" indent="0" algn="l" rtl="0">
              <a:spcBef>
                <a:spcPts val="0"/>
              </a:spcBef>
              <a:spcAft>
                <a:spcPts val="0"/>
              </a:spcAft>
              <a:buNone/>
            </a:pPr>
            <a:r>
              <a:rPr lang="en-US" b="0" dirty="0"/>
              <a:t>-Flatlining // If your recruiter is decent, don’t flatline them. </a:t>
            </a:r>
          </a:p>
          <a:p>
            <a:pPr marL="0" lvl="0" indent="0" algn="l" rtl="0">
              <a:spcBef>
                <a:spcPts val="0"/>
              </a:spcBef>
              <a:spcAft>
                <a:spcPts val="0"/>
              </a:spcAft>
              <a:buNone/>
            </a:pPr>
            <a:r>
              <a:rPr lang="en-US" b="0" dirty="0"/>
              <a:t>-CIRCUMVENTION // Usually, someone can take a JD sent to them and reverse search it, to find the origin. What do you have to gain from that? We will most likely still get paid.</a:t>
            </a:r>
          </a:p>
          <a:p>
            <a:pPr marL="0" lvl="0" indent="0" algn="l" rtl="0">
              <a:spcBef>
                <a:spcPts val="0"/>
              </a:spcBef>
              <a:spcAft>
                <a:spcPts val="0"/>
              </a:spcAft>
              <a:buNone/>
            </a:pPr>
            <a:r>
              <a:rPr lang="en-US" b="0" dirty="0"/>
              <a:t>-Circumstances // If your circumstances change, or motivation, TELL US!</a:t>
            </a:r>
          </a:p>
          <a:p>
            <a:pPr marL="0" lvl="0" indent="0" algn="l" rtl="0">
              <a:spcBef>
                <a:spcPts val="0"/>
              </a:spcBef>
              <a:spcAft>
                <a:spcPts val="0"/>
              </a:spcAft>
              <a:buNone/>
            </a:pPr>
            <a:r>
              <a:rPr lang="en-US" b="0" dirty="0"/>
              <a:t>-Advancing Process // If you are proceeding to advanced stages with another company, TELL US! We will </a:t>
            </a:r>
            <a:r>
              <a:rPr lang="en-US" b="0" dirty="0" err="1"/>
              <a:t>expadite</a:t>
            </a:r>
            <a:r>
              <a:rPr lang="en-US" b="0" dirty="0"/>
              <a:t>, and then you may have multiple options to consider.</a:t>
            </a:r>
          </a:p>
          <a:p>
            <a:pPr marL="0" lvl="0" indent="0" algn="l" rtl="0">
              <a:spcBef>
                <a:spcPts val="0"/>
              </a:spcBef>
              <a:spcAft>
                <a:spcPts val="0"/>
              </a:spcAft>
              <a:buNone/>
            </a:pPr>
            <a:r>
              <a:rPr lang="en-US" b="0" dirty="0"/>
              <a:t>-Accepting an Offer // IF you plan to accept an offer, TELL US, if we cant compete, we will congratulate you.</a:t>
            </a:r>
          </a:p>
          <a:p>
            <a:pPr marL="0" lvl="0" indent="0" algn="l" rtl="0">
              <a:spcBef>
                <a:spcPts val="0"/>
              </a:spcBef>
              <a:spcAft>
                <a:spcPts val="0"/>
              </a:spcAft>
              <a:buNone/>
            </a:pPr>
            <a:r>
              <a:rPr lang="en-US" b="0" dirty="0"/>
              <a:t>-Say Thanks // If we added value to you, job or no job, consider saying thanks? Maybe?</a:t>
            </a:r>
          </a:p>
          <a:p>
            <a:pPr marL="0" lvl="0" indent="0" algn="l" rtl="0">
              <a:spcBef>
                <a:spcPts val="0"/>
              </a:spcBef>
              <a:spcAft>
                <a:spcPts val="0"/>
              </a:spcAft>
              <a:buNone/>
            </a:pPr>
            <a:r>
              <a:rPr lang="en-US" b="0" dirty="0"/>
              <a:t>-PRESSURE // If a recruiter is pushing and pressuring you to interview or accept an offer, walk away. Pressure and giving advice are 2 different things</a:t>
            </a:r>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LISTEN</a:t>
            </a:r>
          </a:p>
          <a:p>
            <a:pPr marL="0" lvl="0" indent="0" algn="l" rtl="0">
              <a:spcBef>
                <a:spcPts val="0"/>
              </a:spcBef>
              <a:spcAft>
                <a:spcPts val="0"/>
              </a:spcAft>
              <a:buNone/>
            </a:pPr>
            <a:r>
              <a:rPr lang="en-US" b="0" dirty="0"/>
              <a:t>-We know our clients. We know what they are looking for, and what they are not looking for. Listen to us, hear us out. If we tell you, that you don’t fit, respect that.</a:t>
            </a:r>
          </a:p>
          <a:p>
            <a:pPr marL="0" lvl="0" indent="0" algn="l" rtl="0">
              <a:spcBef>
                <a:spcPts val="0"/>
              </a:spcBef>
              <a:spcAft>
                <a:spcPts val="0"/>
              </a:spcAft>
              <a:buNone/>
            </a:pPr>
            <a:r>
              <a:rPr lang="en-US" b="0" dirty="0"/>
              <a:t>-The Messenger: We play middleman. If the client rejects you, don’t take it out on us. A good recruiter will attempt to get feedback, but that is not always possible. A GOOD Client will post feedback. There is no point in fighting it. Getting shitty with a recruiter will not change the fate.</a:t>
            </a:r>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QUESTIONS</a:t>
            </a:r>
          </a:p>
          <a:p>
            <a:pPr marL="0" lvl="0" indent="0" algn="l" rtl="0">
              <a:spcBef>
                <a:spcPts val="0"/>
              </a:spcBef>
              <a:spcAft>
                <a:spcPts val="0"/>
              </a:spcAft>
              <a:buNone/>
            </a:pPr>
            <a:r>
              <a:rPr lang="en-US" b="0" dirty="0"/>
              <a:t>-Ask what you need to know, but remember, we don’t always have the answers</a:t>
            </a:r>
          </a:p>
          <a:p>
            <a:pPr marL="0" lvl="0" indent="0" algn="l" rtl="0">
              <a:spcBef>
                <a:spcPts val="0"/>
              </a:spcBef>
              <a:spcAft>
                <a:spcPts val="0"/>
              </a:spcAft>
              <a:buNone/>
            </a:pPr>
            <a:r>
              <a:rPr lang="en-US" b="0" dirty="0"/>
              <a:t>-For senior/Exec level roles, remember, the job might be there to answer the questions.</a:t>
            </a:r>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COMMITMENT</a:t>
            </a:r>
          </a:p>
          <a:p>
            <a:pPr marL="0" lvl="0" indent="0" algn="l" rtl="0">
              <a:spcBef>
                <a:spcPts val="0"/>
              </a:spcBef>
              <a:spcAft>
                <a:spcPts val="0"/>
              </a:spcAft>
              <a:buNone/>
            </a:pPr>
            <a:r>
              <a:rPr lang="en-US" b="0" dirty="0"/>
              <a:t>-Commit to the hire</a:t>
            </a:r>
          </a:p>
          <a:p>
            <a:pPr marL="0" lvl="0" indent="0" algn="l" rtl="0">
              <a:spcBef>
                <a:spcPts val="0"/>
              </a:spcBef>
              <a:spcAft>
                <a:spcPts val="0"/>
              </a:spcAft>
              <a:buNone/>
            </a:pPr>
            <a:r>
              <a:rPr lang="en-US" b="0" dirty="0"/>
              <a:t>-Commit to the interview</a:t>
            </a:r>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MONEY TALK</a:t>
            </a:r>
          </a:p>
          <a:p>
            <a:pPr marL="0" lvl="0" indent="0" algn="l" rtl="0">
              <a:spcBef>
                <a:spcPts val="0"/>
              </a:spcBef>
              <a:spcAft>
                <a:spcPts val="0"/>
              </a:spcAft>
              <a:buNone/>
            </a:pPr>
            <a:endParaRPr b="1" dirty="0"/>
          </a:p>
        </p:txBody>
      </p:sp>
      <p:sp>
        <p:nvSpPr>
          <p:cNvPr id="216" name="Google Shape;216;g736a9ed05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197786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36a9ed05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36a9ed05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59660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36a9ed05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6" name="Google Shape;216;g736a9ed05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30868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36a9ed05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36a9ed05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18859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36a9ed05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are human, we make mistakes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Rejection: Recruiting is often a thankless job. We handle rejection on a daily basis. Yes most of us have tough skin, but its not always easy, so don’t be evil, be kind.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Communications: If you have a recruiter you trust, be open with them about money, about aspirations, about concerns.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Help us, help you: Work with us, use us, ask us. We are here to help you.</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Make wise: Consider the short, medium and long term gain when accepting/declining a job.</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
        <p:nvSpPr>
          <p:cNvPr id="216" name="Google Shape;216;g736a9ed05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414485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736a9ed05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05" name="Google Shape;405;g736a9ed05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736a9ed05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5" name="Google Shape;405;g736a9ed05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0648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736a9ed05b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1" name="Google Shape;411;g736a9ed05b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36a9ed05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g736a9ed05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 you do for a living.</a:t>
            </a:r>
            <a:endParaRPr dirty="0"/>
          </a:p>
        </p:txBody>
      </p:sp>
      <p:sp>
        <p:nvSpPr>
          <p:cNvPr id="157" name="Google Shape;15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36a9ed05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36a9ed05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36a9ed05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THE JOB</a:t>
            </a:r>
          </a:p>
          <a:p>
            <a:pPr marL="0" lvl="0" indent="0" algn="l" rtl="0">
              <a:spcBef>
                <a:spcPts val="0"/>
              </a:spcBef>
              <a:spcAft>
                <a:spcPts val="0"/>
              </a:spcAft>
              <a:buNone/>
            </a:pPr>
            <a:r>
              <a:rPr lang="en-US" b="0" dirty="0"/>
              <a:t>-We get asked to help companies, find the talent their internal teams cant find.</a:t>
            </a:r>
          </a:p>
          <a:p>
            <a:pPr marL="0" lvl="0" indent="0" algn="l" rtl="0">
              <a:spcBef>
                <a:spcPts val="0"/>
              </a:spcBef>
              <a:spcAft>
                <a:spcPts val="0"/>
              </a:spcAft>
              <a:buNone/>
            </a:pPr>
            <a:r>
              <a:rPr lang="en-US" b="1" dirty="0"/>
              <a:t>The Search</a:t>
            </a:r>
          </a:p>
          <a:p>
            <a:pPr marL="0" lvl="0" indent="0" algn="l" rtl="0">
              <a:spcBef>
                <a:spcPts val="0"/>
              </a:spcBef>
              <a:spcAft>
                <a:spcPts val="0"/>
              </a:spcAft>
              <a:buNone/>
            </a:pPr>
            <a:r>
              <a:rPr lang="en-US" b="0" dirty="0"/>
              <a:t>-We find people using various things. Job boards, LI, used to try use IRC, Twitter. </a:t>
            </a:r>
            <a:r>
              <a:rPr lang="en-US" b="0" dirty="0" err="1"/>
              <a:t>Etc</a:t>
            </a:r>
            <a:endParaRPr lang="en-US" b="0" dirty="0"/>
          </a:p>
          <a:p>
            <a:pPr marL="0" lvl="0" indent="0" algn="l" rtl="0">
              <a:spcBef>
                <a:spcPts val="0"/>
              </a:spcBef>
              <a:spcAft>
                <a:spcPts val="0"/>
              </a:spcAft>
              <a:buNone/>
            </a:pPr>
            <a:r>
              <a:rPr lang="en-US" b="1" dirty="0"/>
              <a:t>The Moneys</a:t>
            </a:r>
          </a:p>
          <a:p>
            <a:pPr marL="0" lvl="0" indent="0" algn="l" rtl="0">
              <a:spcBef>
                <a:spcPts val="0"/>
              </a:spcBef>
              <a:spcAft>
                <a:spcPts val="0"/>
              </a:spcAft>
              <a:buNone/>
            </a:pPr>
            <a:r>
              <a:rPr lang="en-US" b="0" dirty="0"/>
              <a:t>-What do we earn? This is VERY Complex</a:t>
            </a:r>
          </a:p>
          <a:p>
            <a:pPr marL="0" lvl="0" indent="0" algn="l" rtl="0">
              <a:spcBef>
                <a:spcPts val="0"/>
              </a:spcBef>
              <a:spcAft>
                <a:spcPts val="0"/>
              </a:spcAft>
              <a:buNone/>
            </a:pPr>
            <a:r>
              <a:rPr lang="en-US" b="0" dirty="0"/>
              <a:t>DIRECT HIRING</a:t>
            </a:r>
          </a:p>
          <a:p>
            <a:pPr marL="0" lvl="0" indent="0" algn="l" rtl="0">
              <a:spcBef>
                <a:spcPts val="0"/>
              </a:spcBef>
              <a:spcAft>
                <a:spcPts val="0"/>
              </a:spcAft>
              <a:buNone/>
            </a:pPr>
            <a:endParaRPr lang="en-US" b="0" dirty="0"/>
          </a:p>
          <a:p>
            <a:pPr marL="0" lvl="0" indent="0" algn="l" rtl="0">
              <a:spcBef>
                <a:spcPts val="0"/>
              </a:spcBef>
              <a:spcAft>
                <a:spcPts val="0"/>
              </a:spcAft>
              <a:buNone/>
            </a:pPr>
            <a:r>
              <a:rPr lang="en-US" b="0" dirty="0"/>
              <a:t>Percentage based on first years compensation, excluding stock, bonuses or perks.</a:t>
            </a:r>
          </a:p>
          <a:p>
            <a:pPr marL="0" lvl="0" indent="0" algn="l" rtl="0">
              <a:spcBef>
                <a:spcPts val="0"/>
              </a:spcBef>
              <a:spcAft>
                <a:spcPts val="0"/>
              </a:spcAft>
              <a:buNone/>
            </a:pPr>
            <a:r>
              <a:rPr lang="en-US" b="0" dirty="0"/>
              <a:t>5.5% - 50%</a:t>
            </a:r>
          </a:p>
          <a:p>
            <a:pPr marL="0" lvl="0" indent="0" algn="l" rtl="0">
              <a:spcBef>
                <a:spcPts val="0"/>
              </a:spcBef>
              <a:spcAft>
                <a:spcPts val="0"/>
              </a:spcAft>
              <a:buNone/>
            </a:pPr>
            <a:r>
              <a:rPr lang="en-US" b="0" dirty="0"/>
              <a:t>Charge to company</a:t>
            </a:r>
          </a:p>
          <a:p>
            <a:pPr marL="0" lvl="0" indent="0" algn="l" rtl="0">
              <a:spcBef>
                <a:spcPts val="0"/>
              </a:spcBef>
              <a:spcAft>
                <a:spcPts val="0"/>
              </a:spcAft>
              <a:buNone/>
            </a:pPr>
            <a:r>
              <a:rPr lang="en-US" b="0" dirty="0"/>
              <a:t>Apply Desk Fee</a:t>
            </a:r>
          </a:p>
          <a:p>
            <a:pPr marL="0" lvl="0" indent="0" algn="l" rtl="0">
              <a:spcBef>
                <a:spcPts val="0"/>
              </a:spcBef>
              <a:spcAft>
                <a:spcPts val="0"/>
              </a:spcAft>
              <a:buNone/>
            </a:pPr>
            <a:r>
              <a:rPr lang="en-US" b="0" dirty="0"/>
              <a:t>Apply target</a:t>
            </a:r>
          </a:p>
          <a:p>
            <a:pPr marL="0" lvl="0" indent="0" algn="l" rtl="0">
              <a:spcBef>
                <a:spcPts val="0"/>
              </a:spcBef>
              <a:spcAft>
                <a:spcPts val="0"/>
              </a:spcAft>
              <a:buNone/>
            </a:pPr>
            <a:r>
              <a:rPr lang="en-US" b="0" dirty="0"/>
              <a:t>Reached target? Get Comm</a:t>
            </a:r>
          </a:p>
          <a:p>
            <a:pPr marL="0" lvl="0" indent="0" algn="l" rtl="0">
              <a:spcBef>
                <a:spcPts val="0"/>
              </a:spcBef>
              <a:spcAft>
                <a:spcPts val="0"/>
              </a:spcAft>
              <a:buNone/>
            </a:pPr>
            <a:r>
              <a:rPr lang="en-US" b="0" dirty="0"/>
              <a:t>Small Salary</a:t>
            </a:r>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WHY USE A RECRUITER</a:t>
            </a:r>
          </a:p>
          <a:p>
            <a:pPr marL="0" lvl="0" indent="0" algn="l" rtl="0">
              <a:spcBef>
                <a:spcPts val="0"/>
              </a:spcBef>
              <a:spcAft>
                <a:spcPts val="0"/>
              </a:spcAft>
              <a:buNone/>
            </a:pPr>
            <a:r>
              <a:rPr lang="en-US" b="0" dirty="0"/>
              <a:t>-We are like your career lawyers</a:t>
            </a:r>
          </a:p>
          <a:p>
            <a:pPr marL="0" lvl="0" indent="0" algn="l" rtl="0">
              <a:spcBef>
                <a:spcPts val="0"/>
              </a:spcBef>
              <a:spcAft>
                <a:spcPts val="0"/>
              </a:spcAft>
              <a:buNone/>
            </a:pPr>
            <a:r>
              <a:rPr lang="en-US" b="0" dirty="0"/>
              <a:t>-A single recruiter can often pitch you various roles, saves you the hassle</a:t>
            </a:r>
          </a:p>
          <a:p>
            <a:pPr marL="0" lvl="0" indent="0" algn="l" rtl="0">
              <a:spcBef>
                <a:spcPts val="0"/>
              </a:spcBef>
              <a:spcAft>
                <a:spcPts val="0"/>
              </a:spcAft>
              <a:buNone/>
            </a:pPr>
            <a:r>
              <a:rPr lang="en-US" b="0" dirty="0"/>
              <a:t>-A GOOD recruiter will consider your career aspirations and career path, and SUPPORT IT</a:t>
            </a:r>
          </a:p>
          <a:p>
            <a:pPr marL="0" lvl="0" indent="0" algn="l" rtl="0">
              <a:spcBef>
                <a:spcPts val="0"/>
              </a:spcBef>
              <a:spcAft>
                <a:spcPts val="0"/>
              </a:spcAft>
              <a:buNone/>
            </a:pPr>
            <a:r>
              <a:rPr lang="en-US" b="0" dirty="0"/>
              <a:t>-A GOOD recruiter will be honest, frank and open about the client they are pitching you to, ESP if they have placed there.</a:t>
            </a:r>
          </a:p>
          <a:p>
            <a:pPr marL="0" lvl="0" indent="0" algn="l" rtl="0">
              <a:spcBef>
                <a:spcPts val="0"/>
              </a:spcBef>
              <a:spcAft>
                <a:spcPts val="0"/>
              </a:spcAft>
              <a:buNone/>
            </a:pPr>
            <a:r>
              <a:rPr lang="en-US" b="0" dirty="0"/>
              <a:t>-Job creation. </a:t>
            </a:r>
          </a:p>
          <a:p>
            <a:pPr marL="0" lvl="0" indent="0" algn="l" rtl="0">
              <a:spcBef>
                <a:spcPts val="0"/>
              </a:spcBef>
              <a:spcAft>
                <a:spcPts val="0"/>
              </a:spcAft>
              <a:buNone/>
            </a:pPr>
            <a:endParaRPr lang="en-US" b="0" dirty="0"/>
          </a:p>
          <a:p>
            <a:pPr marL="0" lvl="0" indent="0" algn="l" rtl="0">
              <a:spcBef>
                <a:spcPts val="0"/>
              </a:spcBef>
              <a:spcAft>
                <a:spcPts val="0"/>
              </a:spcAft>
              <a:buNone/>
            </a:pPr>
            <a:r>
              <a:rPr lang="en-US" b="0" dirty="0"/>
              <a:t>This is what drives bad hiring practices. Pushing recruiters to do X amount of calls per day is not a metric for measuring success.</a:t>
            </a:r>
          </a:p>
          <a:p>
            <a:pPr marL="0" lvl="0" indent="0" algn="l" rtl="0">
              <a:spcBef>
                <a:spcPts val="0"/>
              </a:spcBef>
              <a:spcAft>
                <a:spcPts val="0"/>
              </a:spcAft>
              <a:buNone/>
            </a:pPr>
            <a:r>
              <a:rPr lang="en-US" b="1" dirty="0"/>
              <a:t>Money</a:t>
            </a:r>
          </a:p>
          <a:p>
            <a:pPr marL="0" lvl="0" indent="0" algn="l" rtl="0">
              <a:spcBef>
                <a:spcPts val="0"/>
              </a:spcBef>
              <a:spcAft>
                <a:spcPts val="0"/>
              </a:spcAft>
              <a:buNone/>
            </a:pPr>
            <a:r>
              <a:rPr lang="en-US" b="0" dirty="0"/>
              <a:t>-When I make money, I make decent money</a:t>
            </a:r>
          </a:p>
          <a:p>
            <a:pPr marL="0" lvl="0" indent="0" algn="l" rtl="0">
              <a:spcBef>
                <a:spcPts val="0"/>
              </a:spcBef>
              <a:spcAft>
                <a:spcPts val="0"/>
              </a:spcAft>
              <a:buNone/>
            </a:pPr>
            <a:r>
              <a:rPr lang="en-US" b="1" dirty="0"/>
              <a:t>Subject</a:t>
            </a:r>
          </a:p>
          <a:p>
            <a:pPr marL="0" lvl="0" indent="0" algn="l" rtl="0">
              <a:spcBef>
                <a:spcPts val="0"/>
              </a:spcBef>
              <a:spcAft>
                <a:spcPts val="0"/>
              </a:spcAft>
              <a:buNone/>
            </a:pPr>
            <a:r>
              <a:rPr lang="en-US" b="0" dirty="0"/>
              <a:t>-I LOVE INFOSEC</a:t>
            </a:r>
          </a:p>
          <a:p>
            <a:pPr marL="0" lvl="0" indent="0" algn="l" rtl="0">
              <a:spcBef>
                <a:spcPts val="0"/>
              </a:spcBef>
              <a:spcAft>
                <a:spcPts val="0"/>
              </a:spcAft>
              <a:buNone/>
            </a:pPr>
            <a:r>
              <a:rPr lang="en-US" b="1" dirty="0"/>
              <a:t>MORAL</a:t>
            </a:r>
          </a:p>
          <a:p>
            <a:pPr marL="0" lvl="0" indent="0" algn="l" rtl="0">
              <a:spcBef>
                <a:spcPts val="0"/>
              </a:spcBef>
              <a:spcAft>
                <a:spcPts val="0"/>
              </a:spcAft>
              <a:buNone/>
            </a:pPr>
            <a:r>
              <a:rPr lang="en-US" b="0" dirty="0"/>
              <a:t>-Bringing opportunity to people, and seeing the effect it has on their lives. </a:t>
            </a:r>
          </a:p>
          <a:p>
            <a:pPr marL="0" lvl="0" indent="0" algn="l" rtl="0">
              <a:spcBef>
                <a:spcPts val="0"/>
              </a:spcBef>
              <a:spcAft>
                <a:spcPts val="0"/>
              </a:spcAft>
              <a:buNone/>
            </a:pPr>
            <a:endParaRPr b="0" dirty="0"/>
          </a:p>
        </p:txBody>
      </p:sp>
      <p:sp>
        <p:nvSpPr>
          <p:cNvPr id="216" name="Google Shape;216;g736a9ed05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7937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36a9ed05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36a9ed05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79350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36a9ed05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how do you know if the recruiter you are using or the recruiter that has contacted you is the right one?</a:t>
            </a:r>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ARE THE INTERESTED IN WHO YOU ARE</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HOW THE COMMUNICATE?</a:t>
            </a:r>
          </a:p>
          <a:p>
            <a:pPr marL="0" lvl="0" indent="0" algn="l" rtl="0">
              <a:spcBef>
                <a:spcPts val="0"/>
              </a:spcBef>
              <a:spcAft>
                <a:spcPts val="0"/>
              </a:spcAft>
              <a:buNone/>
            </a:pPr>
            <a:r>
              <a:rPr lang="en-US" b="0" dirty="0"/>
              <a:t>Often recruiter will use basic templates to interact with people. This should be understood and respected. Like you will run a NMAP scan, recruiters will run searches looking for suitable people. Did they contact you about a gig that is applicable to you?</a:t>
            </a:r>
          </a:p>
          <a:p>
            <a:pPr marL="0" lvl="0" indent="0" algn="l" rtl="0">
              <a:spcBef>
                <a:spcPts val="0"/>
              </a:spcBef>
              <a:spcAft>
                <a:spcPts val="0"/>
              </a:spcAft>
              <a:buNone/>
            </a:pPr>
            <a:r>
              <a:rPr lang="en-US" b="0" dirty="0"/>
              <a:t>Do they show you respect?</a:t>
            </a:r>
          </a:p>
          <a:p>
            <a:pPr marL="0" lvl="0" indent="0" algn="l" rtl="0">
              <a:spcBef>
                <a:spcPts val="0"/>
              </a:spcBef>
              <a:spcAft>
                <a:spcPts val="0"/>
              </a:spcAft>
              <a:buNone/>
            </a:pPr>
            <a:r>
              <a:rPr lang="en-US" b="0" dirty="0"/>
              <a:t>DO THEY LISTEN?</a:t>
            </a:r>
          </a:p>
          <a:p>
            <a:pPr marL="0" lvl="0" indent="0" algn="l" rtl="0">
              <a:spcBef>
                <a:spcPts val="0"/>
              </a:spcBef>
              <a:spcAft>
                <a:spcPts val="0"/>
              </a:spcAft>
              <a:buNone/>
            </a:pPr>
            <a:r>
              <a:rPr lang="en-US" b="0" dirty="0"/>
              <a:t>If you ask them about who the client is, or what it pays, understand that they wont always be able to say. This however MUST be covered on your clearing call. If you have rapport with the recruiter, or with me for e.g., if I have spoken with you before or represented you, I will probably tell you straight off the bat?</a:t>
            </a:r>
          </a:p>
          <a:p>
            <a:pPr marL="0" lvl="0" indent="0" algn="l" rtl="0">
              <a:spcBef>
                <a:spcPts val="0"/>
              </a:spcBef>
              <a:spcAft>
                <a:spcPts val="0"/>
              </a:spcAft>
              <a:buNone/>
            </a:pPr>
            <a:r>
              <a:rPr lang="en-US" b="0" dirty="0"/>
              <a:t>Why wont a recruiter tell you who the company is?</a:t>
            </a:r>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FILLER</a:t>
            </a:r>
          </a:p>
          <a:p>
            <a:pPr marL="0" lvl="0" indent="0" algn="l" rtl="0">
              <a:spcBef>
                <a:spcPts val="0"/>
              </a:spcBef>
              <a:spcAft>
                <a:spcPts val="0"/>
              </a:spcAft>
              <a:buNone/>
            </a:pPr>
            <a:r>
              <a:rPr lang="en-US" b="0" dirty="0"/>
              <a:t>Do they make you feel like you are </a:t>
            </a:r>
            <a:r>
              <a:rPr lang="en-US" b="0" dirty="0" err="1"/>
              <a:t>mearly</a:t>
            </a:r>
            <a:r>
              <a:rPr lang="en-US" b="0" dirty="0"/>
              <a:t> a means to plugging a whole? Or do they sound like they support your career? That they are considerate?</a:t>
            </a:r>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Do they make mistakes?</a:t>
            </a:r>
          </a:p>
          <a:p>
            <a:pPr marL="0" lvl="0" indent="0" algn="l" rtl="0">
              <a:spcBef>
                <a:spcPts val="0"/>
              </a:spcBef>
              <a:spcAft>
                <a:spcPts val="0"/>
              </a:spcAft>
              <a:buNone/>
            </a:pPr>
            <a:r>
              <a:rPr lang="en-US" b="0" dirty="0"/>
              <a:t>If a recruiter accidently sends you the wrong email, don’t crucify them.</a:t>
            </a:r>
          </a:p>
          <a:p>
            <a:pPr marL="0" lvl="0" indent="0" algn="l" rtl="0">
              <a:spcBef>
                <a:spcPts val="0"/>
              </a:spcBef>
              <a:spcAft>
                <a:spcPts val="0"/>
              </a:spcAft>
              <a:buNone/>
            </a:pPr>
            <a:r>
              <a:rPr lang="en-US" b="0" dirty="0"/>
              <a:t>If they accidently make a error in booking an interview, don’t smite them. </a:t>
            </a:r>
          </a:p>
          <a:p>
            <a:pPr marL="0" lvl="0" indent="0" algn="l" rtl="0">
              <a:spcBef>
                <a:spcPts val="0"/>
              </a:spcBef>
              <a:spcAft>
                <a:spcPts val="0"/>
              </a:spcAft>
              <a:buNone/>
            </a:pPr>
            <a:r>
              <a:rPr lang="en-US" b="0" dirty="0"/>
              <a:t>We are </a:t>
            </a:r>
            <a:r>
              <a:rPr lang="en-US" b="0" dirty="0" err="1"/>
              <a:t>hooman</a:t>
            </a:r>
            <a:r>
              <a:rPr lang="en-US" b="0" dirty="0"/>
              <a:t>, </a:t>
            </a:r>
            <a:r>
              <a:rPr lang="en-US" b="0" dirty="0" err="1"/>
              <a:t>hooman</a:t>
            </a:r>
            <a:r>
              <a:rPr lang="en-US" b="0" dirty="0"/>
              <a:t> makes mistakes.</a:t>
            </a:r>
          </a:p>
          <a:p>
            <a:pPr marL="0" lvl="0" indent="0" algn="l" rtl="0">
              <a:spcBef>
                <a:spcPts val="0"/>
              </a:spcBef>
              <a:spcAft>
                <a:spcPts val="0"/>
              </a:spcAft>
              <a:buNone/>
            </a:pPr>
            <a:r>
              <a:rPr lang="en-US" b="0" dirty="0"/>
              <a:t>IF they do screw up big, and don’t apologize to you, then do as you wish.</a:t>
            </a:r>
          </a:p>
        </p:txBody>
      </p:sp>
      <p:sp>
        <p:nvSpPr>
          <p:cNvPr id="216" name="Google Shape;216;g736a9ed05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92396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36a9ed05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36a9ed05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05229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@20CStream Pros v Joes</a:t>
            </a:r>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4351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@20CStream Pros v Joes</a:t>
            </a:r>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69410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@20CStream Pros v Joes</a:t>
            </a:r>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703837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@20CStream Pros v Joes</a:t>
            </a:r>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5797235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@20CStream Pros v Joes</a:t>
            </a:r>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222827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r>
              <a:rPr lang="en-US"/>
              <a:t>@20CStream Pros v Joes</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691801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r>
              <a:rPr lang="en-US"/>
              <a:t>@20CStream Pros v Joes</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884515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@20CStream Pros v Joes</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342561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endParaRPr lang="en-US" dirty="0"/>
          </a:p>
        </p:txBody>
      </p:sp>
      <p:sp>
        <p:nvSpPr>
          <p:cNvPr id="5" name="Footer Placeholder 4"/>
          <p:cNvSpPr>
            <a:spLocks noGrp="1"/>
          </p:cNvSpPr>
          <p:nvPr>
            <p:ph type="ftr" sz="quarter" idx="11"/>
          </p:nvPr>
        </p:nvSpPr>
        <p:spPr>
          <a:xfrm>
            <a:off x="680321" y="5936188"/>
            <a:ext cx="6126805" cy="365125"/>
          </a:xfrm>
        </p:spPr>
        <p:txBody>
          <a:bodyPr/>
          <a:lstStyle/>
          <a:p>
            <a:r>
              <a:rPr lang="en-US"/>
              <a:t>@20CStream Pros v Joes</a:t>
            </a:r>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87858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ZA"/>
          </a:p>
        </p:txBody>
      </p:sp>
      <p:sp>
        <p:nvSpPr>
          <p:cNvPr id="5" name="Footer Placeholder 4"/>
          <p:cNvSpPr>
            <a:spLocks noGrp="1"/>
          </p:cNvSpPr>
          <p:nvPr>
            <p:ph type="ftr" sz="quarter" idx="11"/>
          </p:nvPr>
        </p:nvSpPr>
        <p:spPr/>
        <p:txBody>
          <a:bodyPr/>
          <a:lstStyle/>
          <a:p>
            <a:r>
              <a:rPr lang="en-ZA"/>
              <a:t>@20CStream Pros v Joes</a:t>
            </a:r>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07136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@20CStream Pros v Joes</a:t>
            </a:r>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20793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@20CStream Pros v Joes</a:t>
            </a:r>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95399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r>
              <a:rPr lang="en-US"/>
              <a:t>@20CStream Pros v Joes</a:t>
            </a:r>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917523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r>
              <a:rPr lang="en-US"/>
              <a:t>@20CStream Pros v Joes</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81023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r>
              <a:rPr lang="en-US"/>
              <a:t>@20CStream Pros v Joes</a:t>
            </a:r>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08837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@20CStream Pros v Joes</a:t>
            </a:r>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88462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@20CStream Pros v Joes</a:t>
            </a:r>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00771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r>
              <a:rPr lang="en-US"/>
              <a:t>@20CStream Pros v Joes</a:t>
            </a:r>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71655688"/>
      </p:ext>
    </p:extLst>
  </p:cSld>
  <p:clrMap bg1="dk1" tx1="lt1" bg2="dk2" tx2="lt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Lst>
  <p:hf sldNum="0" hd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twitter.com/AngusRedBlue" TargetMode="External"/><Relationship Id="rId7" Type="http://schemas.openxmlformats.org/officeDocument/2006/relationships/hyperlink" Target="https://www.hackthebox.eu/home/users/profile/195578"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hyperlink" Target="https://www.linkedin.com/in/chwroth/" TargetMode="External"/><Relationship Id="rId11" Type="http://schemas.openxmlformats.org/officeDocument/2006/relationships/image" Target="../media/image17.png"/><Relationship Id="rId5" Type="http://schemas.openxmlformats.org/officeDocument/2006/relationships/hyperlink" Target="https://github.com/AngusRed" TargetMode="External"/><Relationship Id="rId10" Type="http://schemas.openxmlformats.org/officeDocument/2006/relationships/image" Target="../media/image16.png"/><Relationship Id="rId4" Type="http://schemas.openxmlformats.org/officeDocument/2006/relationships/hyperlink" Target="https://twitter.com/hack_south" TargetMode="External"/><Relationship Id="rId9"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dirty="0"/>
              <a:t>Your recruiter and you..</a:t>
            </a:r>
            <a:endParaRPr dirty="0"/>
          </a:p>
        </p:txBody>
      </p:sp>
      <p:sp>
        <p:nvSpPr>
          <p:cNvPr id="141" name="Google Shape;141;p14"/>
          <p:cNvSpPr txBox="1">
            <a:spLocks noGrp="1"/>
          </p:cNvSpPr>
          <p:nvPr>
            <p:ph type="subTitle" idx="1"/>
          </p:nvPr>
        </p:nvSpPr>
        <p:spPr>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r>
              <a:rPr lang="en-US" dirty="0"/>
              <a:t>How to work with a recruiter effectively to build your career.</a:t>
            </a:r>
            <a:endParaRPr dirty="0"/>
          </a:p>
        </p:txBody>
      </p:sp>
      <p:pic>
        <p:nvPicPr>
          <p:cNvPr id="1026" name="Picture 2" descr="episode 11 cops GIF">
            <a:extLst>
              <a:ext uri="{FF2B5EF4-FFF2-40B4-BE49-F238E27FC236}">
                <a16:creationId xmlns:a16="http://schemas.microsoft.com/office/drawing/2014/main" id="{E5F40040-64E3-45C1-9B60-313D0D70EDA2}"/>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9049406" y="4492298"/>
            <a:ext cx="3142593" cy="235694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picture containing book, text&#10;&#10;Description automatically generated">
            <a:extLst>
              <a:ext uri="{FF2B5EF4-FFF2-40B4-BE49-F238E27FC236}">
                <a16:creationId xmlns:a16="http://schemas.microsoft.com/office/drawing/2014/main" id="{FE431486-0728-4A18-B932-28E2E3CF866E}"/>
              </a:ext>
            </a:extLst>
          </p:cNvPr>
          <p:cNvPicPr>
            <a:picLocks noChangeAspect="1"/>
          </p:cNvPicPr>
          <p:nvPr/>
        </p:nvPicPr>
        <p:blipFill>
          <a:blip r:embed="rId4"/>
          <a:stretch>
            <a:fillRect/>
          </a:stretch>
        </p:blipFill>
        <p:spPr>
          <a:xfrm>
            <a:off x="9695793" y="8757"/>
            <a:ext cx="2496206" cy="2496206"/>
          </a:xfrm>
          <a:prstGeom prst="rect">
            <a:avLst/>
          </a:prstGeom>
        </p:spPr>
      </p:pic>
      <p:sp>
        <p:nvSpPr>
          <p:cNvPr id="7" name="Google Shape;140;p14">
            <a:extLst>
              <a:ext uri="{FF2B5EF4-FFF2-40B4-BE49-F238E27FC236}">
                <a16:creationId xmlns:a16="http://schemas.microsoft.com/office/drawing/2014/main" id="{8162B6F7-FC44-4ED6-BF0B-B3E7F5C22A1A}"/>
              </a:ext>
            </a:extLst>
          </p:cNvPr>
          <p:cNvSpPr txBox="1">
            <a:spLocks/>
          </p:cNvSpPr>
          <p:nvPr/>
        </p:nvSpPr>
        <p:spPr>
          <a:xfrm>
            <a:off x="5312979" y="659739"/>
            <a:ext cx="4382814" cy="1373070"/>
          </a:xfrm>
          <a:prstGeom prst="rect">
            <a:avLst/>
          </a:prstGeom>
          <a:noFill/>
          <a:ln>
            <a:noFill/>
          </a:ln>
        </p:spPr>
        <p:txBody>
          <a:bodyPr spcFirstLastPara="1" vert="horz" wrap="square" lIns="91425" tIns="45700" rIns="91425" bIns="45700" rtlCol="0" anchor="b" anchorCtr="0">
            <a:noAutofit/>
          </a:bodyPr>
          <a:lstStyle>
            <a:lvl1pPr algn="r" defTabSz="914400" rtl="0" eaLnBrk="1" latinLnBrk="0" hangingPunct="1">
              <a:lnSpc>
                <a:spcPct val="90000"/>
              </a:lnSpc>
              <a:spcBef>
                <a:spcPct val="0"/>
              </a:spcBef>
              <a:buNone/>
              <a:defRPr sz="5400" kern="1200">
                <a:solidFill>
                  <a:schemeClr val="tx1"/>
                </a:solidFill>
                <a:latin typeface="+mj-lt"/>
                <a:ea typeface="+mj-ea"/>
                <a:cs typeface="+mj-cs"/>
              </a:defRPr>
            </a:lvl1pPr>
          </a:lstStyle>
          <a:p>
            <a:pPr>
              <a:spcBef>
                <a:spcPts val="0"/>
              </a:spcBef>
              <a:buClr>
                <a:schemeClr val="dk1"/>
              </a:buClr>
              <a:buSzPts val="6000"/>
              <a:buFont typeface="Calibri"/>
              <a:buNone/>
            </a:pPr>
            <a:r>
              <a:rPr lang="en-US" dirty="0"/>
              <a:t>Pros v Joes</a:t>
            </a:r>
          </a:p>
          <a:p>
            <a:pPr>
              <a:spcBef>
                <a:spcPts val="0"/>
              </a:spcBef>
              <a:buClr>
                <a:schemeClr val="dk1"/>
              </a:buClr>
              <a:buSzPts val="6000"/>
            </a:pPr>
            <a:r>
              <a:rPr lang="en-ZA" sz="3200" b="1" dirty="0"/>
              <a:t>Second Order Chaos</a:t>
            </a:r>
          </a:p>
          <a:p>
            <a:pPr>
              <a:spcBef>
                <a:spcPts val="0"/>
              </a:spcBef>
              <a:buClr>
                <a:schemeClr val="dk1"/>
              </a:buClr>
              <a:buSzPts val="6000"/>
            </a:pPr>
            <a:r>
              <a:rPr lang="en-ZA" sz="3600" dirty="0"/>
              <a:t>@2OCStream</a:t>
            </a:r>
            <a:endParaRPr lang="en-ZA" sz="1800" b="1" dirty="0"/>
          </a:p>
          <a:p>
            <a:pPr>
              <a:spcBef>
                <a:spcPts val="0"/>
              </a:spcBef>
              <a:buClr>
                <a:schemeClr val="dk1"/>
              </a:buClr>
              <a:buSzPts val="6000"/>
            </a:pP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lvl="0">
              <a:spcBef>
                <a:spcPts val="0"/>
              </a:spcBef>
              <a:buClr>
                <a:schemeClr val="dk1"/>
              </a:buClr>
              <a:buSzPts val="4400"/>
            </a:pPr>
            <a:r>
              <a:rPr lang="en-US" dirty="0"/>
              <a:t>How to work WITH your recruiter</a:t>
            </a:r>
            <a:br>
              <a:rPr lang="en-US" dirty="0"/>
            </a:br>
            <a:r>
              <a:rPr lang="en-US" sz="2400" dirty="0"/>
              <a:t>Help them help you</a:t>
            </a:r>
            <a:endParaRPr lang="en-US" dirty="0"/>
          </a:p>
        </p:txBody>
      </p:sp>
      <p:sp>
        <p:nvSpPr>
          <p:cNvPr id="219" name="Google Shape;219;p23"/>
          <p:cNvSpPr txBox="1">
            <a:spLocks noGrp="1"/>
          </p:cNvSpPr>
          <p:nvPr>
            <p:ph idx="1"/>
          </p:nvPr>
        </p:nvSpPr>
        <p:spPr>
          <a:xfrm>
            <a:off x="680320" y="2144849"/>
            <a:ext cx="9613861" cy="3599316"/>
          </a:xfrm>
          <a:prstGeom prst="rect">
            <a:avLst/>
          </a:prstGeom>
          <a:noFill/>
          <a:ln>
            <a:noFill/>
          </a:ln>
        </p:spPr>
        <p:txBody>
          <a:bodyPr spcFirstLastPara="1" wrap="square" lIns="91425" tIns="45700" rIns="91425" bIns="45700" anchor="t" anchorCtr="0">
            <a:noAutofit/>
          </a:bodyPr>
          <a:lstStyle/>
          <a:p>
            <a:pPr marL="457200" lvl="0" indent="-323850" algn="l" rtl="0">
              <a:lnSpc>
                <a:spcPct val="90000"/>
              </a:lnSpc>
              <a:spcBef>
                <a:spcPts val="0"/>
              </a:spcBef>
              <a:spcAft>
                <a:spcPts val="0"/>
              </a:spcAft>
              <a:buClr>
                <a:srgbClr val="FFFFFF"/>
              </a:buClr>
              <a:buSzPts val="1500"/>
              <a:buChar char="●"/>
            </a:pPr>
            <a:r>
              <a:rPr lang="en-US" sz="1800" b="1" dirty="0">
                <a:solidFill>
                  <a:srgbClr val="FFFFFF"/>
                </a:solidFill>
              </a:rPr>
              <a:t>Speaking foreign</a:t>
            </a:r>
          </a:p>
          <a:p>
            <a:pPr marL="914400" lvl="1" indent="-323850">
              <a:spcBef>
                <a:spcPts val="0"/>
              </a:spcBef>
              <a:buClr>
                <a:srgbClr val="FFFFFF"/>
              </a:buClr>
              <a:buSzPts val="1500"/>
              <a:buChar char="●"/>
            </a:pPr>
            <a:r>
              <a:rPr lang="en-US" sz="1400" b="1" dirty="0">
                <a:solidFill>
                  <a:srgbClr val="FFFFFF"/>
                </a:solidFill>
              </a:rPr>
              <a:t>If they are a technical recruiter</a:t>
            </a:r>
          </a:p>
          <a:p>
            <a:pPr marL="914400" lvl="1" indent="-323850">
              <a:spcBef>
                <a:spcPts val="0"/>
              </a:spcBef>
              <a:buClr>
                <a:srgbClr val="FFFFFF"/>
              </a:buClr>
              <a:buSzPts val="1500"/>
              <a:buChar char="●"/>
            </a:pPr>
            <a:r>
              <a:rPr lang="en-US" sz="1400" b="1" dirty="0">
                <a:solidFill>
                  <a:srgbClr val="FFFFFF"/>
                </a:solidFill>
              </a:rPr>
              <a:t>If they are NOT a technical recruiter</a:t>
            </a:r>
          </a:p>
          <a:p>
            <a:pPr marL="457200" indent="-323850">
              <a:spcBef>
                <a:spcPts val="0"/>
              </a:spcBef>
              <a:buClr>
                <a:srgbClr val="FFFFFF"/>
              </a:buClr>
              <a:buSzPts val="1500"/>
              <a:buChar char="●"/>
            </a:pPr>
            <a:r>
              <a:rPr lang="en-US" sz="1800" b="1" dirty="0">
                <a:solidFill>
                  <a:srgbClr val="FFFFFF"/>
                </a:solidFill>
              </a:rPr>
              <a:t>Communication</a:t>
            </a:r>
          </a:p>
          <a:p>
            <a:pPr marL="914400" lvl="1" indent="-323850">
              <a:spcBef>
                <a:spcPts val="0"/>
              </a:spcBef>
              <a:buClr>
                <a:srgbClr val="FFFFFF"/>
              </a:buClr>
              <a:buSzPts val="1500"/>
              <a:buChar char="●"/>
            </a:pPr>
            <a:r>
              <a:rPr lang="en-US" sz="1400" b="1" dirty="0">
                <a:solidFill>
                  <a:srgbClr val="FFFFFF"/>
                </a:solidFill>
              </a:rPr>
              <a:t>Flatlining</a:t>
            </a:r>
          </a:p>
          <a:p>
            <a:pPr marL="914400" lvl="1" indent="-323850">
              <a:spcBef>
                <a:spcPts val="0"/>
              </a:spcBef>
              <a:buClr>
                <a:srgbClr val="FFFFFF"/>
              </a:buClr>
              <a:buSzPts val="1500"/>
              <a:buChar char="●"/>
            </a:pPr>
            <a:r>
              <a:rPr lang="en-US" sz="1400" b="1" dirty="0">
                <a:solidFill>
                  <a:srgbClr val="FFFFFF"/>
                </a:solidFill>
              </a:rPr>
              <a:t>Circumvention</a:t>
            </a:r>
          </a:p>
          <a:p>
            <a:pPr marL="914400" lvl="1" indent="-323850">
              <a:spcBef>
                <a:spcPts val="0"/>
              </a:spcBef>
              <a:buClr>
                <a:srgbClr val="FFFFFF"/>
              </a:buClr>
              <a:buSzPts val="1500"/>
              <a:buChar char="●"/>
            </a:pPr>
            <a:r>
              <a:rPr lang="en-US" sz="1400" b="1" dirty="0">
                <a:solidFill>
                  <a:srgbClr val="FFFFFF"/>
                </a:solidFill>
              </a:rPr>
              <a:t>Circumstance changes</a:t>
            </a:r>
          </a:p>
          <a:p>
            <a:pPr marL="914400" lvl="1" indent="-323850">
              <a:spcBef>
                <a:spcPts val="0"/>
              </a:spcBef>
              <a:buClr>
                <a:srgbClr val="FFFFFF"/>
              </a:buClr>
              <a:buSzPts val="1500"/>
              <a:buChar char="●"/>
            </a:pPr>
            <a:r>
              <a:rPr lang="en-US" sz="1400" b="1" dirty="0">
                <a:solidFill>
                  <a:srgbClr val="FFFFFF"/>
                </a:solidFill>
              </a:rPr>
              <a:t>Advancing process</a:t>
            </a:r>
          </a:p>
          <a:p>
            <a:pPr marL="914400" lvl="1" indent="-323850">
              <a:spcBef>
                <a:spcPts val="0"/>
              </a:spcBef>
              <a:buClr>
                <a:srgbClr val="FFFFFF"/>
              </a:buClr>
              <a:buSzPts val="1500"/>
              <a:buChar char="●"/>
            </a:pPr>
            <a:r>
              <a:rPr lang="en-US" sz="1400" b="1" dirty="0">
                <a:solidFill>
                  <a:srgbClr val="FFFFFF"/>
                </a:solidFill>
              </a:rPr>
              <a:t>Accepting an offer elsewhere</a:t>
            </a:r>
          </a:p>
          <a:p>
            <a:pPr marL="914400" lvl="1" indent="-323850">
              <a:spcBef>
                <a:spcPts val="0"/>
              </a:spcBef>
              <a:buClr>
                <a:srgbClr val="FFFFFF"/>
              </a:buClr>
              <a:buSzPts val="1500"/>
              <a:buChar char="●"/>
            </a:pPr>
            <a:r>
              <a:rPr lang="en-US" sz="1400" b="1" dirty="0">
                <a:solidFill>
                  <a:srgbClr val="FFFFFF"/>
                </a:solidFill>
              </a:rPr>
              <a:t>Say thanks</a:t>
            </a:r>
          </a:p>
          <a:p>
            <a:pPr marL="914400" lvl="1" indent="-323850">
              <a:spcBef>
                <a:spcPts val="0"/>
              </a:spcBef>
              <a:buClr>
                <a:srgbClr val="FFFFFF"/>
              </a:buClr>
              <a:buSzPts val="1500"/>
              <a:buChar char="●"/>
            </a:pPr>
            <a:r>
              <a:rPr lang="en-US" sz="1400" u="sng" dirty="0">
                <a:solidFill>
                  <a:srgbClr val="FF0000"/>
                </a:solidFill>
              </a:rPr>
              <a:t>PRESSURE</a:t>
            </a:r>
          </a:p>
          <a:p>
            <a:pPr marL="457200" indent="-323850">
              <a:spcBef>
                <a:spcPts val="0"/>
              </a:spcBef>
              <a:buClr>
                <a:srgbClr val="FFFFFF"/>
              </a:buClr>
              <a:buSzPts val="1500"/>
              <a:buChar char="●"/>
            </a:pPr>
            <a:r>
              <a:rPr lang="en-US" sz="1800" b="1" dirty="0"/>
              <a:t>Listen</a:t>
            </a:r>
          </a:p>
          <a:p>
            <a:pPr marL="914400" lvl="1" indent="-323850">
              <a:spcBef>
                <a:spcPts val="0"/>
              </a:spcBef>
              <a:buClr>
                <a:srgbClr val="FFFFFF"/>
              </a:buClr>
              <a:buSzPts val="1500"/>
              <a:buChar char="●"/>
            </a:pPr>
            <a:r>
              <a:rPr lang="en-US" sz="1400" b="1" dirty="0"/>
              <a:t>You know yourself better than anyone, they know the client better than anyone</a:t>
            </a:r>
          </a:p>
          <a:p>
            <a:pPr marL="914400" lvl="1" indent="-323850">
              <a:spcBef>
                <a:spcPts val="0"/>
              </a:spcBef>
              <a:buClr>
                <a:srgbClr val="FFFFFF"/>
              </a:buClr>
              <a:buSzPts val="1500"/>
              <a:buChar char="●"/>
            </a:pPr>
            <a:r>
              <a:rPr lang="en-US" sz="1400" b="1" dirty="0"/>
              <a:t>The messenger said sorry</a:t>
            </a:r>
          </a:p>
          <a:p>
            <a:pPr marL="457200" indent="-323850">
              <a:spcBef>
                <a:spcPts val="0"/>
              </a:spcBef>
              <a:buClr>
                <a:srgbClr val="FFFFFF"/>
              </a:buClr>
              <a:buSzPts val="1500"/>
              <a:buChar char="●"/>
            </a:pPr>
            <a:r>
              <a:rPr lang="en-US" sz="1800" b="1" dirty="0"/>
              <a:t>Questions</a:t>
            </a:r>
          </a:p>
          <a:p>
            <a:pPr marL="914400" lvl="1" indent="-323850">
              <a:spcBef>
                <a:spcPts val="0"/>
              </a:spcBef>
              <a:buClr>
                <a:srgbClr val="FFFFFF"/>
              </a:buClr>
              <a:buSzPts val="1500"/>
              <a:buChar char="●"/>
            </a:pPr>
            <a:r>
              <a:rPr lang="en-US" sz="1400" b="1" dirty="0"/>
              <a:t>Ask the questions on your mind</a:t>
            </a:r>
          </a:p>
          <a:p>
            <a:pPr marL="914400" lvl="1" indent="-323850">
              <a:spcBef>
                <a:spcPts val="0"/>
              </a:spcBef>
              <a:buClr>
                <a:srgbClr val="FFFFFF"/>
              </a:buClr>
              <a:buSzPts val="1500"/>
              <a:buChar char="●"/>
            </a:pPr>
            <a:r>
              <a:rPr lang="en-US" sz="1400" b="1" dirty="0"/>
              <a:t>Sorry, no answer</a:t>
            </a:r>
          </a:p>
          <a:p>
            <a:pPr marL="914400" lvl="1" indent="-323850">
              <a:spcBef>
                <a:spcPts val="0"/>
              </a:spcBef>
              <a:buClr>
                <a:srgbClr val="FFFFFF"/>
              </a:buClr>
              <a:buSzPts val="1500"/>
              <a:buChar char="●"/>
            </a:pPr>
            <a:r>
              <a:rPr lang="en-US" sz="1400" b="1" dirty="0"/>
              <a:t>Advice (Client, Resume, Career)</a:t>
            </a:r>
          </a:p>
          <a:p>
            <a:pPr marL="457200" indent="-323850">
              <a:spcBef>
                <a:spcPts val="0"/>
              </a:spcBef>
              <a:buClr>
                <a:srgbClr val="FFFFFF"/>
              </a:buClr>
              <a:buSzPts val="1500"/>
              <a:buChar char="●"/>
            </a:pPr>
            <a:r>
              <a:rPr lang="en-US" sz="1800" b="1" dirty="0"/>
              <a:t>Commitment</a:t>
            </a:r>
          </a:p>
          <a:p>
            <a:pPr marL="914400" lvl="1" indent="-323850">
              <a:spcBef>
                <a:spcPts val="0"/>
              </a:spcBef>
              <a:buClr>
                <a:srgbClr val="FFFFFF"/>
              </a:buClr>
              <a:buSzPts val="1500"/>
              <a:buChar char="●"/>
            </a:pPr>
            <a:r>
              <a:rPr lang="en-US" sz="1400" b="1" dirty="0"/>
              <a:t>As the hiring manager</a:t>
            </a:r>
          </a:p>
          <a:p>
            <a:pPr marL="914400" lvl="1" indent="-323850">
              <a:spcBef>
                <a:spcPts val="0"/>
              </a:spcBef>
              <a:buClr>
                <a:srgbClr val="FFFFFF"/>
              </a:buClr>
              <a:buSzPts val="1500"/>
              <a:buChar char="●"/>
            </a:pPr>
            <a:r>
              <a:rPr lang="en-US" sz="1400" b="1" dirty="0"/>
              <a:t>As the candidate</a:t>
            </a:r>
          </a:p>
          <a:p>
            <a:pPr marL="457200" indent="-323850">
              <a:spcBef>
                <a:spcPts val="0"/>
              </a:spcBef>
              <a:buClr>
                <a:srgbClr val="FFFFFF"/>
              </a:buClr>
              <a:buSzPts val="1500"/>
              <a:buChar char="●"/>
            </a:pPr>
            <a:r>
              <a:rPr lang="en-US" sz="1800" b="1" dirty="0"/>
              <a:t>Money talk</a:t>
            </a:r>
          </a:p>
          <a:p>
            <a:pPr marL="457200" indent="-323850">
              <a:spcBef>
                <a:spcPts val="0"/>
              </a:spcBef>
              <a:buClr>
                <a:srgbClr val="FFFFFF"/>
              </a:buClr>
              <a:buSzPts val="1500"/>
              <a:buChar char="●"/>
            </a:pPr>
            <a:endParaRPr sz="1800" b="1" dirty="0"/>
          </a:p>
          <a:p>
            <a:pPr marL="1371600" lvl="0" indent="-342900" algn="l" rtl="0">
              <a:lnSpc>
                <a:spcPct val="90000"/>
              </a:lnSpc>
              <a:spcBef>
                <a:spcPts val="2100"/>
              </a:spcBef>
              <a:spcAft>
                <a:spcPts val="0"/>
              </a:spcAft>
              <a:buClr>
                <a:srgbClr val="FFFFFF"/>
              </a:buClr>
              <a:buSzPts val="1800"/>
              <a:buChar char="●"/>
            </a:pPr>
            <a:endParaRPr sz="1800" b="1" dirty="0">
              <a:solidFill>
                <a:srgbClr val="FFFFFF"/>
              </a:solidFill>
            </a:endParaRPr>
          </a:p>
          <a:p>
            <a:pPr marL="0" lvl="0" indent="0" algn="l" rtl="0">
              <a:lnSpc>
                <a:spcPct val="90000"/>
              </a:lnSpc>
              <a:spcBef>
                <a:spcPts val="2100"/>
              </a:spcBef>
              <a:spcAft>
                <a:spcPts val="2100"/>
              </a:spcAft>
              <a:buNone/>
            </a:pPr>
            <a:endParaRPr sz="1800" b="1" dirty="0">
              <a:solidFill>
                <a:srgbClr val="FFFFFF"/>
              </a:solidFill>
            </a:endParaRPr>
          </a:p>
        </p:txBody>
      </p:sp>
      <p:pic>
        <p:nvPicPr>
          <p:cNvPr id="5122" name="Picture 2" descr="Synergy GIF">
            <a:extLst>
              <a:ext uri="{FF2B5EF4-FFF2-40B4-BE49-F238E27FC236}">
                <a16:creationId xmlns:a16="http://schemas.microsoft.com/office/drawing/2014/main" id="{75FEAFE8-A1F9-4D66-AA26-3B5B1AB6CE92}"/>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8033657" y="2144848"/>
            <a:ext cx="4057759" cy="2282489"/>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1">
            <a:extLst>
              <a:ext uri="{FF2B5EF4-FFF2-40B4-BE49-F238E27FC236}">
                <a16:creationId xmlns:a16="http://schemas.microsoft.com/office/drawing/2014/main" id="{DD075D1E-03F1-4C73-B81B-4693E13B4404}"/>
              </a:ext>
            </a:extLst>
          </p:cNvPr>
          <p:cNvSpPr>
            <a:spLocks noGrp="1"/>
          </p:cNvSpPr>
          <p:nvPr>
            <p:ph type="ftr" sz="quarter" idx="11"/>
          </p:nvPr>
        </p:nvSpPr>
        <p:spPr>
          <a:xfrm>
            <a:off x="680320" y="6492875"/>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58053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9">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1000"/>
                                  </p:stCondLst>
                                  <p:childTnLst>
                                    <p:set>
                                      <p:cBhvr>
                                        <p:cTn id="9" dur="1" fill="hold">
                                          <p:stCondLst>
                                            <p:cond delay="0"/>
                                          </p:stCondLst>
                                        </p:cTn>
                                        <p:tgtEl>
                                          <p:spTgt spid="219">
                                            <p:txEl>
                                              <p:pRg st="1" end="1"/>
                                            </p:txEl>
                                          </p:spTgt>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1000"/>
                                  </p:stCondLst>
                                  <p:childTnLst>
                                    <p:set>
                                      <p:cBhvr>
                                        <p:cTn id="12" dur="1" fill="hold">
                                          <p:stCondLst>
                                            <p:cond delay="0"/>
                                          </p:stCondLst>
                                        </p:cTn>
                                        <p:tgtEl>
                                          <p:spTgt spid="219">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1000"/>
                                  </p:stCondLst>
                                  <p:childTnLst>
                                    <p:set>
                                      <p:cBhvr>
                                        <p:cTn id="16" dur="1" fill="hold">
                                          <p:stCondLst>
                                            <p:cond delay="0"/>
                                          </p:stCondLst>
                                        </p:cTn>
                                        <p:tgtEl>
                                          <p:spTgt spid="219">
                                            <p:txEl>
                                              <p:pRg st="3" end="3"/>
                                            </p:txEl>
                                          </p:spTgt>
                                        </p:tgtEl>
                                        <p:attrNameLst>
                                          <p:attrName>style.visibility</p:attrName>
                                        </p:attrNameLst>
                                      </p:cBhvr>
                                      <p:to>
                                        <p:strVal val="visible"/>
                                      </p:to>
                                    </p:set>
                                  </p:childTnLst>
                                </p:cTn>
                              </p:par>
                            </p:childTnLst>
                          </p:cTn>
                        </p:par>
                        <p:par>
                          <p:cTn id="17" fill="hold">
                            <p:stCondLst>
                              <p:cond delay="1000"/>
                            </p:stCondLst>
                            <p:childTnLst>
                              <p:par>
                                <p:cTn id="18" presetID="1" presetClass="entr" presetSubtype="0" fill="hold" nodeType="afterEffect">
                                  <p:stCondLst>
                                    <p:cond delay="1000"/>
                                  </p:stCondLst>
                                  <p:childTnLst>
                                    <p:set>
                                      <p:cBhvr>
                                        <p:cTn id="19" dur="1" fill="hold">
                                          <p:stCondLst>
                                            <p:cond delay="0"/>
                                          </p:stCondLst>
                                        </p:cTn>
                                        <p:tgtEl>
                                          <p:spTgt spid="219">
                                            <p:txEl>
                                              <p:pRg st="4" end="4"/>
                                            </p:txEl>
                                          </p:spTgt>
                                        </p:tgtEl>
                                        <p:attrNameLst>
                                          <p:attrName>style.visibility</p:attrName>
                                        </p:attrNameLst>
                                      </p:cBhvr>
                                      <p:to>
                                        <p:strVal val="visible"/>
                                      </p:to>
                                    </p:set>
                                  </p:childTnLst>
                                </p:cTn>
                              </p:par>
                            </p:childTnLst>
                          </p:cTn>
                        </p:par>
                        <p:par>
                          <p:cTn id="20" fill="hold">
                            <p:stCondLst>
                              <p:cond delay="2000"/>
                            </p:stCondLst>
                            <p:childTnLst>
                              <p:par>
                                <p:cTn id="21" presetID="1" presetClass="entr" presetSubtype="0" fill="hold" nodeType="afterEffect">
                                  <p:stCondLst>
                                    <p:cond delay="1000"/>
                                  </p:stCondLst>
                                  <p:childTnLst>
                                    <p:set>
                                      <p:cBhvr>
                                        <p:cTn id="22" dur="1" fill="hold">
                                          <p:stCondLst>
                                            <p:cond delay="0"/>
                                          </p:stCondLst>
                                        </p:cTn>
                                        <p:tgtEl>
                                          <p:spTgt spid="219">
                                            <p:txEl>
                                              <p:pRg st="5" end="5"/>
                                            </p:txEl>
                                          </p:spTgt>
                                        </p:tgtEl>
                                        <p:attrNameLst>
                                          <p:attrName>style.visibility</p:attrName>
                                        </p:attrNameLst>
                                      </p:cBhvr>
                                      <p:to>
                                        <p:strVal val="visible"/>
                                      </p:to>
                                    </p:set>
                                  </p:childTnLst>
                                </p:cTn>
                              </p:par>
                            </p:childTnLst>
                          </p:cTn>
                        </p:par>
                        <p:par>
                          <p:cTn id="23" fill="hold">
                            <p:stCondLst>
                              <p:cond delay="3000"/>
                            </p:stCondLst>
                            <p:childTnLst>
                              <p:par>
                                <p:cTn id="24" presetID="1" presetClass="entr" presetSubtype="0" fill="hold" nodeType="afterEffect">
                                  <p:stCondLst>
                                    <p:cond delay="1000"/>
                                  </p:stCondLst>
                                  <p:childTnLst>
                                    <p:set>
                                      <p:cBhvr>
                                        <p:cTn id="25" dur="1" fill="hold">
                                          <p:stCondLst>
                                            <p:cond delay="0"/>
                                          </p:stCondLst>
                                        </p:cTn>
                                        <p:tgtEl>
                                          <p:spTgt spid="219">
                                            <p:txEl>
                                              <p:pRg st="6" end="6"/>
                                            </p:txEl>
                                          </p:spTgt>
                                        </p:tgtEl>
                                        <p:attrNameLst>
                                          <p:attrName>style.visibility</p:attrName>
                                        </p:attrNameLst>
                                      </p:cBhvr>
                                      <p:to>
                                        <p:strVal val="visible"/>
                                      </p:to>
                                    </p:set>
                                  </p:childTnLst>
                                </p:cTn>
                              </p:par>
                            </p:childTnLst>
                          </p:cTn>
                        </p:par>
                        <p:par>
                          <p:cTn id="26" fill="hold">
                            <p:stCondLst>
                              <p:cond delay="4000"/>
                            </p:stCondLst>
                            <p:childTnLst>
                              <p:par>
                                <p:cTn id="27" presetID="1" presetClass="entr" presetSubtype="0" fill="hold" nodeType="afterEffect">
                                  <p:stCondLst>
                                    <p:cond delay="1000"/>
                                  </p:stCondLst>
                                  <p:childTnLst>
                                    <p:set>
                                      <p:cBhvr>
                                        <p:cTn id="28" dur="1" fill="hold">
                                          <p:stCondLst>
                                            <p:cond delay="0"/>
                                          </p:stCondLst>
                                        </p:cTn>
                                        <p:tgtEl>
                                          <p:spTgt spid="219">
                                            <p:txEl>
                                              <p:pRg st="7" end="7"/>
                                            </p:txEl>
                                          </p:spTgt>
                                        </p:tgtEl>
                                        <p:attrNameLst>
                                          <p:attrName>style.visibility</p:attrName>
                                        </p:attrNameLst>
                                      </p:cBhvr>
                                      <p:to>
                                        <p:strVal val="visible"/>
                                      </p:to>
                                    </p:set>
                                  </p:childTnLst>
                                </p:cTn>
                              </p:par>
                            </p:childTnLst>
                          </p:cTn>
                        </p:par>
                        <p:par>
                          <p:cTn id="29" fill="hold">
                            <p:stCondLst>
                              <p:cond delay="5000"/>
                            </p:stCondLst>
                            <p:childTnLst>
                              <p:par>
                                <p:cTn id="30" presetID="1" presetClass="entr" presetSubtype="0" fill="hold" nodeType="afterEffect">
                                  <p:stCondLst>
                                    <p:cond delay="1000"/>
                                  </p:stCondLst>
                                  <p:childTnLst>
                                    <p:set>
                                      <p:cBhvr>
                                        <p:cTn id="31" dur="1" fill="hold">
                                          <p:stCondLst>
                                            <p:cond delay="0"/>
                                          </p:stCondLst>
                                        </p:cTn>
                                        <p:tgtEl>
                                          <p:spTgt spid="219">
                                            <p:txEl>
                                              <p:pRg st="8" end="8"/>
                                            </p:txEl>
                                          </p:spTgt>
                                        </p:tgtEl>
                                        <p:attrNameLst>
                                          <p:attrName>style.visibility</p:attrName>
                                        </p:attrNameLst>
                                      </p:cBhvr>
                                      <p:to>
                                        <p:strVal val="visible"/>
                                      </p:to>
                                    </p:set>
                                  </p:childTnLst>
                                </p:cTn>
                              </p:par>
                            </p:childTnLst>
                          </p:cTn>
                        </p:par>
                        <p:par>
                          <p:cTn id="32" fill="hold">
                            <p:stCondLst>
                              <p:cond delay="6000"/>
                            </p:stCondLst>
                            <p:childTnLst>
                              <p:par>
                                <p:cTn id="33" presetID="1" presetClass="entr" presetSubtype="0" fill="hold" nodeType="afterEffect">
                                  <p:stCondLst>
                                    <p:cond delay="1000"/>
                                  </p:stCondLst>
                                  <p:childTnLst>
                                    <p:set>
                                      <p:cBhvr>
                                        <p:cTn id="34" dur="1" fill="hold">
                                          <p:stCondLst>
                                            <p:cond delay="0"/>
                                          </p:stCondLst>
                                        </p:cTn>
                                        <p:tgtEl>
                                          <p:spTgt spid="219">
                                            <p:txEl>
                                              <p:pRg st="9" end="9"/>
                                            </p:txEl>
                                          </p:spTgt>
                                        </p:tgtEl>
                                        <p:attrNameLst>
                                          <p:attrName>style.visibility</p:attrName>
                                        </p:attrNameLst>
                                      </p:cBhvr>
                                      <p:to>
                                        <p:strVal val="visible"/>
                                      </p:to>
                                    </p:set>
                                  </p:childTnLst>
                                </p:cTn>
                              </p:par>
                            </p:childTnLst>
                          </p:cTn>
                        </p:par>
                        <p:par>
                          <p:cTn id="35" fill="hold">
                            <p:stCondLst>
                              <p:cond delay="7000"/>
                            </p:stCondLst>
                            <p:childTnLst>
                              <p:par>
                                <p:cTn id="36" presetID="1" presetClass="entr" presetSubtype="0" fill="hold" nodeType="afterEffect">
                                  <p:stCondLst>
                                    <p:cond delay="1000"/>
                                  </p:stCondLst>
                                  <p:childTnLst>
                                    <p:set>
                                      <p:cBhvr>
                                        <p:cTn id="37" dur="1" fill="hold">
                                          <p:stCondLst>
                                            <p:cond delay="0"/>
                                          </p:stCondLst>
                                        </p:cTn>
                                        <p:tgtEl>
                                          <p:spTgt spid="219">
                                            <p:txEl>
                                              <p:pRg st="10" end="10"/>
                                            </p:txEl>
                                          </p:spTgt>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1000"/>
                                  </p:stCondLst>
                                  <p:childTnLst>
                                    <p:set>
                                      <p:cBhvr>
                                        <p:cTn id="41" dur="1" fill="hold">
                                          <p:stCondLst>
                                            <p:cond delay="0"/>
                                          </p:stCondLst>
                                        </p:cTn>
                                        <p:tgtEl>
                                          <p:spTgt spid="219">
                                            <p:txEl>
                                              <p:pRg st="11" end="11"/>
                                            </p:txEl>
                                          </p:spTgt>
                                        </p:tgtEl>
                                        <p:attrNameLst>
                                          <p:attrName>style.visibility</p:attrName>
                                        </p:attrNameLst>
                                      </p:cBhvr>
                                      <p:to>
                                        <p:strVal val="visible"/>
                                      </p:to>
                                    </p:set>
                                  </p:childTnLst>
                                </p:cTn>
                              </p:par>
                            </p:childTnLst>
                          </p:cTn>
                        </p:par>
                        <p:par>
                          <p:cTn id="42" fill="hold">
                            <p:stCondLst>
                              <p:cond delay="1000"/>
                            </p:stCondLst>
                            <p:childTnLst>
                              <p:par>
                                <p:cTn id="43" presetID="1" presetClass="entr" presetSubtype="0" fill="hold" nodeType="afterEffect">
                                  <p:stCondLst>
                                    <p:cond delay="1000"/>
                                  </p:stCondLst>
                                  <p:childTnLst>
                                    <p:set>
                                      <p:cBhvr>
                                        <p:cTn id="44" dur="1" fill="hold">
                                          <p:stCondLst>
                                            <p:cond delay="0"/>
                                          </p:stCondLst>
                                        </p:cTn>
                                        <p:tgtEl>
                                          <p:spTgt spid="219">
                                            <p:txEl>
                                              <p:pRg st="12" end="12"/>
                                            </p:txEl>
                                          </p:spTgt>
                                        </p:tgtEl>
                                        <p:attrNameLst>
                                          <p:attrName>style.visibility</p:attrName>
                                        </p:attrNameLst>
                                      </p:cBhvr>
                                      <p:to>
                                        <p:strVal val="visible"/>
                                      </p:to>
                                    </p:set>
                                  </p:childTnLst>
                                </p:cTn>
                              </p:par>
                            </p:childTnLst>
                          </p:cTn>
                        </p:par>
                        <p:par>
                          <p:cTn id="45" fill="hold">
                            <p:stCondLst>
                              <p:cond delay="2000"/>
                            </p:stCondLst>
                            <p:childTnLst>
                              <p:par>
                                <p:cTn id="46" presetID="1" presetClass="entr" presetSubtype="0" fill="hold" nodeType="afterEffect">
                                  <p:stCondLst>
                                    <p:cond delay="1000"/>
                                  </p:stCondLst>
                                  <p:childTnLst>
                                    <p:set>
                                      <p:cBhvr>
                                        <p:cTn id="47" dur="1" fill="hold">
                                          <p:stCondLst>
                                            <p:cond delay="0"/>
                                          </p:stCondLst>
                                        </p:cTn>
                                        <p:tgtEl>
                                          <p:spTgt spid="219">
                                            <p:txEl>
                                              <p:pRg st="13" end="13"/>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1000"/>
                                  </p:stCondLst>
                                  <p:childTnLst>
                                    <p:set>
                                      <p:cBhvr>
                                        <p:cTn id="51" dur="1" fill="hold">
                                          <p:stCondLst>
                                            <p:cond delay="0"/>
                                          </p:stCondLst>
                                        </p:cTn>
                                        <p:tgtEl>
                                          <p:spTgt spid="219">
                                            <p:txEl>
                                              <p:pRg st="14" end="14"/>
                                            </p:txEl>
                                          </p:spTgt>
                                        </p:tgtEl>
                                        <p:attrNameLst>
                                          <p:attrName>style.visibility</p:attrName>
                                        </p:attrNameLst>
                                      </p:cBhvr>
                                      <p:to>
                                        <p:strVal val="visible"/>
                                      </p:to>
                                    </p:set>
                                  </p:childTnLst>
                                </p:cTn>
                              </p:par>
                            </p:childTnLst>
                          </p:cTn>
                        </p:par>
                        <p:par>
                          <p:cTn id="52" fill="hold">
                            <p:stCondLst>
                              <p:cond delay="1000"/>
                            </p:stCondLst>
                            <p:childTnLst>
                              <p:par>
                                <p:cTn id="53" presetID="1" presetClass="entr" presetSubtype="0" fill="hold" nodeType="afterEffect">
                                  <p:stCondLst>
                                    <p:cond delay="1000"/>
                                  </p:stCondLst>
                                  <p:childTnLst>
                                    <p:set>
                                      <p:cBhvr>
                                        <p:cTn id="54" dur="1" fill="hold">
                                          <p:stCondLst>
                                            <p:cond delay="0"/>
                                          </p:stCondLst>
                                        </p:cTn>
                                        <p:tgtEl>
                                          <p:spTgt spid="219">
                                            <p:txEl>
                                              <p:pRg st="15" end="15"/>
                                            </p:txEl>
                                          </p:spTgt>
                                        </p:tgtEl>
                                        <p:attrNameLst>
                                          <p:attrName>style.visibility</p:attrName>
                                        </p:attrNameLst>
                                      </p:cBhvr>
                                      <p:to>
                                        <p:strVal val="visible"/>
                                      </p:to>
                                    </p:set>
                                  </p:childTnLst>
                                </p:cTn>
                              </p:par>
                            </p:childTnLst>
                          </p:cTn>
                        </p:par>
                        <p:par>
                          <p:cTn id="55" fill="hold">
                            <p:stCondLst>
                              <p:cond delay="2000"/>
                            </p:stCondLst>
                            <p:childTnLst>
                              <p:par>
                                <p:cTn id="56" presetID="1" presetClass="entr" presetSubtype="0" fill="hold" nodeType="afterEffect">
                                  <p:stCondLst>
                                    <p:cond delay="1000"/>
                                  </p:stCondLst>
                                  <p:childTnLst>
                                    <p:set>
                                      <p:cBhvr>
                                        <p:cTn id="57" dur="1" fill="hold">
                                          <p:stCondLst>
                                            <p:cond delay="0"/>
                                          </p:stCondLst>
                                        </p:cTn>
                                        <p:tgtEl>
                                          <p:spTgt spid="219">
                                            <p:txEl>
                                              <p:pRg st="16" end="16"/>
                                            </p:txEl>
                                          </p:spTgt>
                                        </p:tgtEl>
                                        <p:attrNameLst>
                                          <p:attrName>style.visibility</p:attrName>
                                        </p:attrNameLst>
                                      </p:cBhvr>
                                      <p:to>
                                        <p:strVal val="visible"/>
                                      </p:to>
                                    </p:set>
                                  </p:childTnLst>
                                </p:cTn>
                              </p:par>
                            </p:childTnLst>
                          </p:cTn>
                        </p:par>
                        <p:par>
                          <p:cTn id="58" fill="hold">
                            <p:stCondLst>
                              <p:cond delay="3000"/>
                            </p:stCondLst>
                            <p:childTnLst>
                              <p:par>
                                <p:cTn id="59" presetID="1" presetClass="entr" presetSubtype="0" fill="hold" nodeType="afterEffect">
                                  <p:stCondLst>
                                    <p:cond delay="1000"/>
                                  </p:stCondLst>
                                  <p:childTnLst>
                                    <p:set>
                                      <p:cBhvr>
                                        <p:cTn id="60" dur="1" fill="hold">
                                          <p:stCondLst>
                                            <p:cond delay="0"/>
                                          </p:stCondLst>
                                        </p:cTn>
                                        <p:tgtEl>
                                          <p:spTgt spid="219">
                                            <p:txEl>
                                              <p:pRg st="17" end="17"/>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1000"/>
                                  </p:stCondLst>
                                  <p:childTnLst>
                                    <p:set>
                                      <p:cBhvr>
                                        <p:cTn id="64" dur="1" fill="hold">
                                          <p:stCondLst>
                                            <p:cond delay="0"/>
                                          </p:stCondLst>
                                        </p:cTn>
                                        <p:tgtEl>
                                          <p:spTgt spid="219">
                                            <p:txEl>
                                              <p:pRg st="18" end="18"/>
                                            </p:txEl>
                                          </p:spTgt>
                                        </p:tgtEl>
                                        <p:attrNameLst>
                                          <p:attrName>style.visibility</p:attrName>
                                        </p:attrNameLst>
                                      </p:cBhvr>
                                      <p:to>
                                        <p:strVal val="visible"/>
                                      </p:to>
                                    </p:set>
                                  </p:childTnLst>
                                </p:cTn>
                              </p:par>
                            </p:childTnLst>
                          </p:cTn>
                        </p:par>
                        <p:par>
                          <p:cTn id="65" fill="hold">
                            <p:stCondLst>
                              <p:cond delay="1000"/>
                            </p:stCondLst>
                            <p:childTnLst>
                              <p:par>
                                <p:cTn id="66" presetID="1" presetClass="entr" presetSubtype="0" fill="hold" nodeType="afterEffect">
                                  <p:stCondLst>
                                    <p:cond delay="1000"/>
                                  </p:stCondLst>
                                  <p:childTnLst>
                                    <p:set>
                                      <p:cBhvr>
                                        <p:cTn id="67" dur="1" fill="hold">
                                          <p:stCondLst>
                                            <p:cond delay="0"/>
                                          </p:stCondLst>
                                        </p:cTn>
                                        <p:tgtEl>
                                          <p:spTgt spid="219">
                                            <p:txEl>
                                              <p:pRg st="19" end="19"/>
                                            </p:txEl>
                                          </p:spTgt>
                                        </p:tgtEl>
                                        <p:attrNameLst>
                                          <p:attrName>style.visibility</p:attrName>
                                        </p:attrNameLst>
                                      </p:cBhvr>
                                      <p:to>
                                        <p:strVal val="visible"/>
                                      </p:to>
                                    </p:set>
                                  </p:childTnLst>
                                </p:cTn>
                              </p:par>
                            </p:childTnLst>
                          </p:cTn>
                        </p:par>
                        <p:par>
                          <p:cTn id="68" fill="hold">
                            <p:stCondLst>
                              <p:cond delay="2000"/>
                            </p:stCondLst>
                            <p:childTnLst>
                              <p:par>
                                <p:cTn id="69" presetID="1" presetClass="entr" presetSubtype="0" fill="hold" nodeType="afterEffect">
                                  <p:stCondLst>
                                    <p:cond delay="1000"/>
                                  </p:stCondLst>
                                  <p:childTnLst>
                                    <p:set>
                                      <p:cBhvr>
                                        <p:cTn id="70" dur="1" fill="hold">
                                          <p:stCondLst>
                                            <p:cond delay="0"/>
                                          </p:stCondLst>
                                        </p:cTn>
                                        <p:tgtEl>
                                          <p:spTgt spid="219">
                                            <p:txEl>
                                              <p:pRg st="20" end="20"/>
                                            </p:txEl>
                                          </p:spTgt>
                                        </p:tgtEl>
                                        <p:attrNameLst>
                                          <p:attrName>style.visibility</p:attrName>
                                        </p:attrNameLst>
                                      </p:cBhvr>
                                      <p:to>
                                        <p:strVal val="visible"/>
                                      </p:to>
                                    </p:set>
                                  </p:childTnLst>
                                </p:cTn>
                              </p:par>
                            </p:childTnLst>
                          </p:cTn>
                        </p:par>
                        <p:par>
                          <p:cTn id="71" fill="hold">
                            <p:stCondLst>
                              <p:cond delay="3000"/>
                            </p:stCondLst>
                            <p:childTnLst>
                              <p:par>
                                <p:cTn id="72" presetID="1" presetClass="entr" presetSubtype="0" fill="hold" nodeType="afterEffect">
                                  <p:stCondLst>
                                    <p:cond delay="1000"/>
                                  </p:stCondLst>
                                  <p:childTnLst>
                                    <p:set>
                                      <p:cBhvr>
                                        <p:cTn id="73" dur="1" fill="hold">
                                          <p:stCondLst>
                                            <p:cond delay="0"/>
                                          </p:stCondLst>
                                        </p:cTn>
                                        <p:tgtEl>
                                          <p:spTgt spid="219">
                                            <p:txEl>
                                              <p:pRg st="21" end="2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lvl="0" algn="ctr">
              <a:spcBef>
                <a:spcPts val="0"/>
              </a:spcBef>
              <a:buClr>
                <a:schemeClr val="dk1"/>
              </a:buClr>
              <a:buSzPts val="6000"/>
            </a:pPr>
            <a:r>
              <a:rPr lang="en-US" sz="4400" dirty="0"/>
              <a:t>Your recruiter and you.</a:t>
            </a:r>
            <a:endParaRPr sz="4400" dirty="0"/>
          </a:p>
        </p:txBody>
      </p:sp>
      <p:sp>
        <p:nvSpPr>
          <p:cNvPr id="177" name="Google Shape;177;p19"/>
          <p:cNvSpPr txBox="1"/>
          <p:nvPr/>
        </p:nvSpPr>
        <p:spPr>
          <a:xfrm>
            <a:off x="4608576" y="4470568"/>
            <a:ext cx="7415784" cy="1308440"/>
          </a:xfrm>
          <a:prstGeom prst="rect">
            <a:avLst/>
          </a:prstGeom>
          <a:noFill/>
          <a:ln>
            <a:noFill/>
          </a:ln>
        </p:spPr>
        <p:txBody>
          <a:bodyPr spcFirstLastPara="1" wrap="square" lIns="91425" tIns="91425" rIns="91425" bIns="91425" anchor="t" anchorCtr="0">
            <a:noAutofit/>
          </a:bodyPr>
          <a:lstStyle/>
          <a:p>
            <a:pPr lvl="0">
              <a:lnSpc>
                <a:spcPct val="90000"/>
              </a:lnSpc>
              <a:spcBef>
                <a:spcPts val="1000"/>
              </a:spcBef>
              <a:buClr>
                <a:schemeClr val="dk1"/>
              </a:buClr>
              <a:buSzPts val="2800"/>
            </a:pPr>
            <a:r>
              <a:rPr lang="en-US" sz="3600" b="1" dirty="0"/>
              <a:t>Your career</a:t>
            </a:r>
          </a:p>
          <a:p>
            <a:pPr lvl="0">
              <a:lnSpc>
                <a:spcPct val="90000"/>
              </a:lnSpc>
              <a:spcBef>
                <a:spcPts val="1000"/>
              </a:spcBef>
              <a:buClr>
                <a:schemeClr val="dk1"/>
              </a:buClr>
              <a:buSzPts val="2800"/>
            </a:pPr>
            <a:r>
              <a:rPr lang="en-US" sz="2400" b="1" dirty="0">
                <a:solidFill>
                  <a:schemeClr val="lt1"/>
                </a:solidFill>
                <a:latin typeface="Lato"/>
                <a:ea typeface="Lato"/>
                <a:cs typeface="Lato"/>
                <a:sym typeface="Lato"/>
              </a:rPr>
              <a:t>The Short, the medium and the long</a:t>
            </a:r>
            <a:endParaRPr sz="2400" b="1" dirty="0">
              <a:solidFill>
                <a:schemeClr val="lt1"/>
              </a:solidFill>
              <a:latin typeface="Lato"/>
              <a:ea typeface="Lato"/>
              <a:cs typeface="Lato"/>
              <a:sym typeface="Lato"/>
            </a:endParaRPr>
          </a:p>
        </p:txBody>
      </p:sp>
      <p:sp>
        <p:nvSpPr>
          <p:cNvPr id="5" name="Footer Placeholder 1">
            <a:extLst>
              <a:ext uri="{FF2B5EF4-FFF2-40B4-BE49-F238E27FC236}">
                <a16:creationId xmlns:a16="http://schemas.microsoft.com/office/drawing/2014/main" id="{2CADA873-5582-4380-9060-A60A45815CF0}"/>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27287334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lvl="0">
              <a:spcBef>
                <a:spcPts val="0"/>
              </a:spcBef>
              <a:buClr>
                <a:schemeClr val="dk1"/>
              </a:buClr>
              <a:buSzPts val="4400"/>
            </a:pPr>
            <a:r>
              <a:rPr lang="en-US" dirty="0"/>
              <a:t>Your career</a:t>
            </a:r>
            <a:br>
              <a:rPr lang="en-US" dirty="0"/>
            </a:br>
            <a:r>
              <a:rPr lang="en-US" sz="2400" dirty="0"/>
              <a:t>Considerations on your Short, Medium and Long term career.</a:t>
            </a:r>
            <a:endParaRPr lang="en-US" dirty="0"/>
          </a:p>
        </p:txBody>
      </p:sp>
      <p:sp>
        <p:nvSpPr>
          <p:cNvPr id="219" name="Google Shape;219;p23"/>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457200" indent="-323850">
              <a:spcBef>
                <a:spcPts val="0"/>
              </a:spcBef>
              <a:buClr>
                <a:srgbClr val="FFFFFF"/>
              </a:buClr>
              <a:buSzPts val="1500"/>
              <a:buChar char="●"/>
            </a:pPr>
            <a:r>
              <a:rPr lang="en-US" b="1" dirty="0">
                <a:solidFill>
                  <a:srgbClr val="FFFFFF"/>
                </a:solidFill>
              </a:rPr>
              <a:t>Short term gain?</a:t>
            </a:r>
          </a:p>
          <a:p>
            <a:pPr marL="914400" lvl="1" indent="-323850">
              <a:spcBef>
                <a:spcPts val="0"/>
              </a:spcBef>
              <a:buClr>
                <a:srgbClr val="FFFFFF"/>
              </a:buClr>
              <a:buSzPts val="1500"/>
              <a:buChar char="●"/>
            </a:pPr>
            <a:r>
              <a:rPr lang="en-US" sz="1800" dirty="0">
                <a:solidFill>
                  <a:srgbClr val="FFFFFF"/>
                </a:solidFill>
              </a:rPr>
              <a:t>Base Salary</a:t>
            </a:r>
          </a:p>
          <a:p>
            <a:pPr marL="914400" lvl="1" indent="-323850">
              <a:spcBef>
                <a:spcPts val="0"/>
              </a:spcBef>
              <a:buClr>
                <a:srgbClr val="FFFFFF"/>
              </a:buClr>
              <a:buSzPts val="1500"/>
              <a:buChar char="●"/>
            </a:pPr>
            <a:r>
              <a:rPr lang="en-US" sz="1800" dirty="0">
                <a:solidFill>
                  <a:srgbClr val="FFFFFF"/>
                </a:solidFill>
              </a:rPr>
              <a:t>Benefits</a:t>
            </a:r>
          </a:p>
          <a:p>
            <a:pPr marL="914400" lvl="1" indent="-323850">
              <a:spcBef>
                <a:spcPts val="0"/>
              </a:spcBef>
              <a:buClr>
                <a:srgbClr val="FFFFFF"/>
              </a:buClr>
              <a:buSzPts val="1500"/>
              <a:buChar char="●"/>
            </a:pPr>
            <a:r>
              <a:rPr lang="en-US" sz="1800" dirty="0">
                <a:solidFill>
                  <a:srgbClr val="FFFFFF"/>
                </a:solidFill>
              </a:rPr>
              <a:t>Perks</a:t>
            </a:r>
          </a:p>
          <a:p>
            <a:pPr marL="914400" lvl="1" indent="-323850">
              <a:spcBef>
                <a:spcPts val="0"/>
              </a:spcBef>
              <a:buClr>
                <a:srgbClr val="FFFFFF"/>
              </a:buClr>
              <a:buSzPts val="1500"/>
              <a:buChar char="●"/>
            </a:pPr>
            <a:r>
              <a:rPr lang="en-US" sz="1800" dirty="0">
                <a:solidFill>
                  <a:srgbClr val="FFFFFF"/>
                </a:solidFill>
              </a:rPr>
              <a:t>Travel/Location/Relocation</a:t>
            </a:r>
          </a:p>
          <a:p>
            <a:pPr marL="914400" lvl="1" indent="-323850">
              <a:spcBef>
                <a:spcPts val="0"/>
              </a:spcBef>
              <a:buClr>
                <a:srgbClr val="FFFFFF"/>
              </a:buClr>
              <a:buSzPts val="1500"/>
              <a:buChar char="●"/>
            </a:pPr>
            <a:r>
              <a:rPr lang="en-US" sz="1800" dirty="0">
                <a:solidFill>
                  <a:srgbClr val="FFFFFF"/>
                </a:solidFill>
              </a:rPr>
              <a:t>PSU/RSU, Equity, Stocks</a:t>
            </a:r>
          </a:p>
          <a:p>
            <a:pPr marL="457200" lvl="0" indent="-323850">
              <a:spcBef>
                <a:spcPts val="0"/>
              </a:spcBef>
              <a:buClr>
                <a:srgbClr val="FFFFFF"/>
              </a:buClr>
              <a:buSzPts val="1500"/>
              <a:buChar char="●"/>
            </a:pPr>
            <a:r>
              <a:rPr lang="en-US" b="1" dirty="0">
                <a:solidFill>
                  <a:srgbClr val="FFFFFF"/>
                </a:solidFill>
              </a:rPr>
              <a:t>Medium Term</a:t>
            </a:r>
          </a:p>
          <a:p>
            <a:pPr marL="914400" lvl="1" indent="-323850">
              <a:spcBef>
                <a:spcPts val="0"/>
              </a:spcBef>
              <a:buClr>
                <a:srgbClr val="FFFFFF"/>
              </a:buClr>
              <a:buSzPts val="1500"/>
              <a:buChar char="●"/>
            </a:pPr>
            <a:r>
              <a:rPr lang="en-US" sz="1800" dirty="0">
                <a:solidFill>
                  <a:srgbClr val="FFFFFF"/>
                </a:solidFill>
              </a:rPr>
              <a:t>What skills and exp will I gain in this position?</a:t>
            </a:r>
          </a:p>
          <a:p>
            <a:pPr marL="457200" lvl="0" indent="-323850">
              <a:spcBef>
                <a:spcPts val="0"/>
              </a:spcBef>
              <a:buClr>
                <a:srgbClr val="FFFFFF"/>
              </a:buClr>
              <a:buSzPts val="1500"/>
              <a:buChar char="●"/>
            </a:pPr>
            <a:r>
              <a:rPr lang="en-US" b="1" dirty="0">
                <a:solidFill>
                  <a:srgbClr val="FFFFFF"/>
                </a:solidFill>
              </a:rPr>
              <a:t>Long term gain</a:t>
            </a:r>
          </a:p>
          <a:p>
            <a:pPr marL="914400" lvl="1" indent="-323850">
              <a:spcBef>
                <a:spcPts val="0"/>
              </a:spcBef>
              <a:buClr>
                <a:srgbClr val="FFFFFF"/>
              </a:buClr>
              <a:buSzPts val="1500"/>
              <a:buChar char="●"/>
            </a:pPr>
            <a:r>
              <a:rPr lang="en-US" sz="1800" dirty="0">
                <a:solidFill>
                  <a:srgbClr val="FFFFFF"/>
                </a:solidFill>
              </a:rPr>
              <a:t>What value will this job bring to my career?</a:t>
            </a:r>
          </a:p>
          <a:p>
            <a:pPr marL="914400" lvl="1" indent="-323850">
              <a:spcBef>
                <a:spcPts val="0"/>
              </a:spcBef>
              <a:buClr>
                <a:srgbClr val="FFFFFF"/>
              </a:buClr>
              <a:buSzPts val="1500"/>
              <a:buChar char="●"/>
            </a:pPr>
            <a:r>
              <a:rPr lang="en-US" sz="1800" dirty="0">
                <a:solidFill>
                  <a:srgbClr val="FFFFFF"/>
                </a:solidFill>
              </a:rPr>
              <a:t>How will this title look on my resume/LinkedIn</a:t>
            </a:r>
          </a:p>
          <a:p>
            <a:pPr marL="914400" lvl="1" indent="-323850">
              <a:spcBef>
                <a:spcPts val="0"/>
              </a:spcBef>
              <a:buClr>
                <a:srgbClr val="FFFFFF"/>
              </a:buClr>
              <a:buSzPts val="1500"/>
              <a:buChar char="●"/>
            </a:pPr>
            <a:r>
              <a:rPr lang="en-US" sz="1800" dirty="0">
                <a:solidFill>
                  <a:srgbClr val="FFFFFF"/>
                </a:solidFill>
              </a:rPr>
              <a:t>What value does this add to my future?</a:t>
            </a:r>
          </a:p>
          <a:p>
            <a:pPr marL="457200" indent="-323850">
              <a:spcBef>
                <a:spcPts val="0"/>
              </a:spcBef>
              <a:buClr>
                <a:srgbClr val="FFFFFF"/>
              </a:buClr>
              <a:buSzPts val="1500"/>
              <a:buChar char="●"/>
            </a:pPr>
            <a:endParaRPr b="1" dirty="0"/>
          </a:p>
          <a:p>
            <a:pPr marL="1371600" lvl="0" indent="-342900" algn="l" rtl="0">
              <a:lnSpc>
                <a:spcPct val="90000"/>
              </a:lnSpc>
              <a:spcBef>
                <a:spcPts val="2100"/>
              </a:spcBef>
              <a:spcAft>
                <a:spcPts val="0"/>
              </a:spcAft>
              <a:buClr>
                <a:srgbClr val="FFFFFF"/>
              </a:buClr>
              <a:buSzPts val="1800"/>
              <a:buChar char="●"/>
            </a:pPr>
            <a:endParaRPr sz="1800" b="1" dirty="0">
              <a:solidFill>
                <a:srgbClr val="FFFFFF"/>
              </a:solidFill>
            </a:endParaRPr>
          </a:p>
          <a:p>
            <a:pPr marL="0" lvl="0" indent="0" algn="l" rtl="0">
              <a:lnSpc>
                <a:spcPct val="90000"/>
              </a:lnSpc>
              <a:spcBef>
                <a:spcPts val="2100"/>
              </a:spcBef>
              <a:spcAft>
                <a:spcPts val="2100"/>
              </a:spcAft>
              <a:buNone/>
            </a:pPr>
            <a:endParaRPr sz="1800" b="1" dirty="0">
              <a:solidFill>
                <a:srgbClr val="FFFFFF"/>
              </a:solidFill>
            </a:endParaRPr>
          </a:p>
        </p:txBody>
      </p:sp>
      <p:pic>
        <p:nvPicPr>
          <p:cNvPr id="6146" name="Picture 2" descr="waynes world job GIF">
            <a:extLst>
              <a:ext uri="{FF2B5EF4-FFF2-40B4-BE49-F238E27FC236}">
                <a16:creationId xmlns:a16="http://schemas.microsoft.com/office/drawing/2014/main" id="{BD089981-3A8A-48A2-8487-22FF92468AA4}"/>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898038" y="2174380"/>
            <a:ext cx="5199101" cy="2677537"/>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1">
            <a:extLst>
              <a:ext uri="{FF2B5EF4-FFF2-40B4-BE49-F238E27FC236}">
                <a16:creationId xmlns:a16="http://schemas.microsoft.com/office/drawing/2014/main" id="{43E1E98B-66F2-4E8C-8EDF-648886DEE136}"/>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7228387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lvl="0" algn="ctr">
              <a:spcBef>
                <a:spcPts val="0"/>
              </a:spcBef>
              <a:buClr>
                <a:schemeClr val="dk1"/>
              </a:buClr>
              <a:buSzPts val="6000"/>
            </a:pPr>
            <a:r>
              <a:rPr lang="en-US" sz="4400" dirty="0"/>
              <a:t>Your recruiter and you.</a:t>
            </a:r>
            <a:endParaRPr sz="4400" dirty="0"/>
          </a:p>
        </p:txBody>
      </p:sp>
      <p:sp>
        <p:nvSpPr>
          <p:cNvPr id="177" name="Google Shape;177;p19"/>
          <p:cNvSpPr txBox="1"/>
          <p:nvPr/>
        </p:nvSpPr>
        <p:spPr>
          <a:xfrm>
            <a:off x="4608576" y="4470568"/>
            <a:ext cx="7415784" cy="1308440"/>
          </a:xfrm>
          <a:prstGeom prst="rect">
            <a:avLst/>
          </a:prstGeom>
          <a:noFill/>
          <a:ln>
            <a:noFill/>
          </a:ln>
        </p:spPr>
        <p:txBody>
          <a:bodyPr spcFirstLastPara="1" wrap="square" lIns="91425" tIns="91425" rIns="91425" bIns="91425" anchor="t" anchorCtr="0">
            <a:noAutofit/>
          </a:bodyPr>
          <a:lstStyle/>
          <a:p>
            <a:pPr lvl="0">
              <a:lnSpc>
                <a:spcPct val="90000"/>
              </a:lnSpc>
              <a:spcBef>
                <a:spcPts val="1000"/>
              </a:spcBef>
              <a:buClr>
                <a:schemeClr val="dk1"/>
              </a:buClr>
              <a:buSzPts val="2800"/>
            </a:pPr>
            <a:r>
              <a:rPr lang="en-US" sz="3600" b="1" dirty="0"/>
              <a:t>Things to remember</a:t>
            </a:r>
          </a:p>
          <a:p>
            <a:pPr lvl="0">
              <a:lnSpc>
                <a:spcPct val="90000"/>
              </a:lnSpc>
              <a:spcBef>
                <a:spcPts val="1000"/>
              </a:spcBef>
              <a:buClr>
                <a:schemeClr val="dk1"/>
              </a:buClr>
              <a:buSzPts val="2800"/>
            </a:pPr>
            <a:r>
              <a:rPr lang="en-US" sz="2400" b="1" dirty="0"/>
              <a:t>Summary</a:t>
            </a:r>
            <a:endParaRPr sz="2400" b="1" dirty="0">
              <a:solidFill>
                <a:schemeClr val="lt1"/>
              </a:solidFill>
              <a:latin typeface="Lato"/>
              <a:ea typeface="Lato"/>
              <a:cs typeface="Lato"/>
              <a:sym typeface="Lato"/>
            </a:endParaRPr>
          </a:p>
        </p:txBody>
      </p:sp>
      <p:sp>
        <p:nvSpPr>
          <p:cNvPr id="5" name="Footer Placeholder 1">
            <a:extLst>
              <a:ext uri="{FF2B5EF4-FFF2-40B4-BE49-F238E27FC236}">
                <a16:creationId xmlns:a16="http://schemas.microsoft.com/office/drawing/2014/main" id="{42F01C2A-0704-47AE-BE1B-C6EC8B8B1DA6}"/>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2587533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217"/>
        <p:cNvGrpSpPr/>
        <p:nvPr/>
      </p:nvGrpSpPr>
      <p:grpSpPr>
        <a:xfrm>
          <a:off x="0" y="0"/>
          <a:ext cx="0" cy="0"/>
          <a:chOff x="0" y="0"/>
          <a:chExt cx="0" cy="0"/>
        </a:xfrm>
      </p:grpSpPr>
      <p:sp>
        <p:nvSpPr>
          <p:cNvPr id="218" name="Google Shape;218;p23"/>
          <p:cNvSpPr txBox="1">
            <a:spLocks noGrp="1"/>
          </p:cNvSpPr>
          <p:nvPr>
            <p:ph type="title"/>
          </p:nvPr>
        </p:nvSpPr>
        <p:spPr>
          <a:prstGeom prst="rect">
            <a:avLst/>
          </a:prstGeom>
        </p:spPr>
        <p:txBody>
          <a:bodyPr spcFirstLastPara="1" lIns="91425" tIns="45700" rIns="91425" bIns="45700" anchorCtr="0">
            <a:normAutofit fontScale="90000"/>
          </a:bodyPr>
          <a:lstStyle/>
          <a:p>
            <a:pPr algn="r">
              <a:spcBef>
                <a:spcPts val="0"/>
              </a:spcBef>
              <a:buClr>
                <a:schemeClr val="dk1"/>
              </a:buClr>
              <a:buSzPts val="4400"/>
            </a:pPr>
            <a:r>
              <a:rPr lang="en-US" sz="4400" b="1"/>
              <a:t>Things to remember</a:t>
            </a:r>
            <a:br>
              <a:rPr lang="en-US" sz="4400"/>
            </a:br>
            <a:r>
              <a:rPr lang="en-US" sz="4400"/>
              <a:t>Summary</a:t>
            </a:r>
          </a:p>
        </p:txBody>
      </p:sp>
      <p:sp>
        <p:nvSpPr>
          <p:cNvPr id="3" name="Rectangle 2">
            <a:extLst>
              <a:ext uri="{FF2B5EF4-FFF2-40B4-BE49-F238E27FC236}">
                <a16:creationId xmlns:a16="http://schemas.microsoft.com/office/drawing/2014/main" id="{81C8D180-8CBB-4284-AFBC-F0BAD12821E2}"/>
              </a:ext>
            </a:extLst>
          </p:cNvPr>
          <p:cNvSpPr/>
          <p:nvPr/>
        </p:nvSpPr>
        <p:spPr>
          <a:xfrm>
            <a:off x="680321" y="2206491"/>
            <a:ext cx="9945970" cy="4406065"/>
          </a:xfrm>
          <a:prstGeom prst="rect">
            <a:avLst/>
          </a:prstGeom>
        </p:spPr>
        <p:txBody>
          <a:bodyPr/>
          <a:lstStyle/>
          <a:p>
            <a:pPr lvl="0">
              <a:buChar char="•"/>
            </a:pPr>
            <a:r>
              <a:rPr lang="en-US" sz="4400" b="1" dirty="0"/>
              <a:t>We is human</a:t>
            </a:r>
            <a:endParaRPr lang="en-US" sz="4400" dirty="0"/>
          </a:p>
          <a:p>
            <a:pPr lvl="0">
              <a:buChar char="•"/>
            </a:pPr>
            <a:r>
              <a:rPr lang="en-US" sz="4400" b="1" dirty="0"/>
              <a:t>Rejection is shared and felt</a:t>
            </a:r>
            <a:endParaRPr lang="en-US" sz="4400" dirty="0"/>
          </a:p>
          <a:p>
            <a:pPr lvl="0">
              <a:buChar char="•"/>
            </a:pPr>
            <a:r>
              <a:rPr lang="en-US" sz="4400" b="1" dirty="0"/>
              <a:t>Communications</a:t>
            </a:r>
            <a:endParaRPr lang="en-US" sz="4400" dirty="0"/>
          </a:p>
          <a:p>
            <a:pPr lvl="0">
              <a:buChar char="•"/>
            </a:pPr>
            <a:r>
              <a:rPr lang="en-US" sz="4400" b="1" dirty="0"/>
              <a:t>Help us, help you</a:t>
            </a:r>
            <a:endParaRPr lang="en-US" sz="4400" dirty="0"/>
          </a:p>
          <a:p>
            <a:pPr lvl="0">
              <a:buChar char="•"/>
            </a:pPr>
            <a:r>
              <a:rPr lang="en-US" sz="4400" b="1" dirty="0"/>
              <a:t>Make wise career decisions</a:t>
            </a:r>
            <a:endParaRPr lang="en-US" sz="4400" dirty="0"/>
          </a:p>
        </p:txBody>
      </p:sp>
      <p:sp>
        <p:nvSpPr>
          <p:cNvPr id="5" name="Footer Placeholder 1">
            <a:extLst>
              <a:ext uri="{FF2B5EF4-FFF2-40B4-BE49-F238E27FC236}">
                <a16:creationId xmlns:a16="http://schemas.microsoft.com/office/drawing/2014/main" id="{98C0B23C-4197-4A56-941D-1E047145B394}"/>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3034051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8"/>
          <p:cNvSpPr txBox="1">
            <a:spLocks noGrp="1"/>
          </p:cNvSpPr>
          <p:nvPr>
            <p:ph type="ctrTitle"/>
          </p:nvPr>
        </p:nvSpPr>
        <p:spPr>
          <a:xfrm>
            <a:off x="3246120" y="552030"/>
            <a:ext cx="8159980" cy="847002"/>
          </a:xfrm>
          <a:prstGeom prst="rect">
            <a:avLst/>
          </a:prstGeom>
          <a:noFill/>
          <a:ln>
            <a:noFill/>
          </a:ln>
        </p:spPr>
        <p:txBody>
          <a:bodyPr spcFirstLastPara="1" wrap="square" lIns="91425" tIns="45700" rIns="91425" bIns="45700" anchor="b" anchorCtr="0">
            <a:noAutofit/>
          </a:bodyPr>
          <a:lstStyle/>
          <a:p>
            <a:pPr lvl="0" algn="ctr">
              <a:spcBef>
                <a:spcPts val="0"/>
              </a:spcBef>
              <a:buClr>
                <a:schemeClr val="dk1"/>
              </a:buClr>
              <a:buSzPts val="6000"/>
            </a:pPr>
            <a:r>
              <a:rPr lang="en-US" dirty="0"/>
              <a:t>Your recruiter and you.</a:t>
            </a:r>
            <a:endParaRPr dirty="0"/>
          </a:p>
        </p:txBody>
      </p:sp>
      <p:sp>
        <p:nvSpPr>
          <p:cNvPr id="408" name="Google Shape;408;p48"/>
          <p:cNvSpPr txBox="1">
            <a:spLocks noGrp="1"/>
          </p:cNvSpPr>
          <p:nvPr>
            <p:ph type="subTitle" idx="1"/>
          </p:nvPr>
        </p:nvSpPr>
        <p:spPr>
          <a:xfrm>
            <a:off x="7149875" y="4963701"/>
            <a:ext cx="4750800" cy="1146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None/>
            </a:pPr>
            <a:r>
              <a:rPr lang="en-US" sz="3600" b="1"/>
              <a:t>Questions!</a:t>
            </a:r>
            <a:r>
              <a:rPr lang="en-US" b="1"/>
              <a:t> </a:t>
            </a:r>
            <a:endParaRPr b="1"/>
          </a:p>
          <a:p>
            <a:pPr marL="0" lvl="0" indent="0" algn="l" rtl="0">
              <a:lnSpc>
                <a:spcPct val="90000"/>
              </a:lnSpc>
              <a:spcBef>
                <a:spcPts val="1000"/>
              </a:spcBef>
              <a:spcAft>
                <a:spcPts val="0"/>
              </a:spcAft>
              <a:buNone/>
            </a:pPr>
            <a:r>
              <a:rPr lang="en-US"/>
              <a:t>Speak now or forever hold your peace</a:t>
            </a:r>
            <a:endParaRPr/>
          </a:p>
        </p:txBody>
      </p:sp>
      <p:pic>
        <p:nvPicPr>
          <p:cNvPr id="7170" name="Picture 2" descr="confused michael scott GIF">
            <a:extLst>
              <a:ext uri="{FF2B5EF4-FFF2-40B4-BE49-F238E27FC236}">
                <a16:creationId xmlns:a16="http://schemas.microsoft.com/office/drawing/2014/main" id="{E6F6A4E6-0011-4784-928E-198EBCFE0B3A}"/>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2074" y="4304468"/>
            <a:ext cx="4449925" cy="2508536"/>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1">
            <a:extLst>
              <a:ext uri="{FF2B5EF4-FFF2-40B4-BE49-F238E27FC236}">
                <a16:creationId xmlns:a16="http://schemas.microsoft.com/office/drawing/2014/main" id="{67B8F879-5134-45C2-B6D2-54CB46B8579E}"/>
              </a:ext>
            </a:extLst>
          </p:cNvPr>
          <p:cNvSpPr>
            <a:spLocks noGrp="1"/>
          </p:cNvSpPr>
          <p:nvPr>
            <p:ph type="ftr" sz="quarter" idx="11"/>
          </p:nvPr>
        </p:nvSpPr>
        <p:spPr>
          <a:xfrm>
            <a:off x="4684762" y="6289968"/>
            <a:ext cx="6870660" cy="365125"/>
          </a:xfrm>
        </p:spPr>
        <p:txBody>
          <a:bodyPr/>
          <a:lstStyle/>
          <a:p>
            <a:pPr algn="r"/>
            <a:r>
              <a:rPr lang="en-ZA" sz="1400" b="1" dirty="0">
                <a:solidFill>
                  <a:schemeClr val="tx1">
                    <a:lumMod val="65000"/>
                  </a:schemeClr>
                </a:solidFill>
              </a:rPr>
              <a:t>@20CStream Pros v Joes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8"/>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a:t>I Recruit Hackers</a:t>
            </a:r>
            <a:endParaRPr/>
          </a:p>
        </p:txBody>
      </p:sp>
      <p:sp>
        <p:nvSpPr>
          <p:cNvPr id="408" name="Google Shape;408;p48"/>
          <p:cNvSpPr txBox="1">
            <a:spLocks noGrp="1"/>
          </p:cNvSpPr>
          <p:nvPr>
            <p:ph type="subTitle" idx="1"/>
          </p:nvPr>
        </p:nvSpPr>
        <p:spPr>
          <a:xfrm>
            <a:off x="7149875" y="4963701"/>
            <a:ext cx="4750800" cy="1146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None/>
            </a:pPr>
            <a:r>
              <a:rPr lang="en-US" sz="3600" b="1" dirty="0"/>
              <a:t>Socials</a:t>
            </a:r>
            <a:endParaRPr b="1" dirty="0"/>
          </a:p>
          <a:p>
            <a:pPr marL="0" lvl="0" indent="0" algn="l" rtl="0">
              <a:lnSpc>
                <a:spcPct val="90000"/>
              </a:lnSpc>
              <a:spcBef>
                <a:spcPts val="1000"/>
              </a:spcBef>
              <a:spcAft>
                <a:spcPts val="0"/>
              </a:spcAft>
              <a:buNone/>
            </a:pPr>
            <a:r>
              <a:rPr lang="en-US" dirty="0"/>
              <a:t>Find me!</a:t>
            </a:r>
            <a:endParaRPr dirty="0"/>
          </a:p>
        </p:txBody>
      </p:sp>
      <p:sp>
        <p:nvSpPr>
          <p:cNvPr id="2" name="Rectangle 1">
            <a:extLst>
              <a:ext uri="{FF2B5EF4-FFF2-40B4-BE49-F238E27FC236}">
                <a16:creationId xmlns:a16="http://schemas.microsoft.com/office/drawing/2014/main" id="{8DDB5EB5-A5D3-4BB0-9C8B-4BF7C4F08EE7}"/>
              </a:ext>
            </a:extLst>
          </p:cNvPr>
          <p:cNvSpPr/>
          <p:nvPr/>
        </p:nvSpPr>
        <p:spPr>
          <a:xfrm>
            <a:off x="5308000" y="1586522"/>
            <a:ext cx="1563248" cy="738664"/>
          </a:xfrm>
          <a:prstGeom prst="rect">
            <a:avLst/>
          </a:prstGeom>
        </p:spPr>
        <p:txBody>
          <a:bodyPr wrap="none">
            <a:spAutoFit/>
          </a:bodyPr>
          <a:lstStyle/>
          <a:p>
            <a:r>
              <a:rPr lang="en-ZA" dirty="0">
                <a:hlinkClick r:id="rId3"/>
              </a:rPr>
              <a:t>@</a:t>
            </a:r>
            <a:r>
              <a:rPr lang="en-ZA" dirty="0" err="1">
                <a:hlinkClick r:id="rId3"/>
              </a:rPr>
              <a:t>AngusRedBlue</a:t>
            </a:r>
            <a:endParaRPr lang="en-ZA" dirty="0"/>
          </a:p>
          <a:p>
            <a:endParaRPr lang="en-ZA" dirty="0"/>
          </a:p>
          <a:p>
            <a:endParaRPr lang="en-ZA" dirty="0"/>
          </a:p>
        </p:txBody>
      </p:sp>
      <p:sp>
        <p:nvSpPr>
          <p:cNvPr id="3" name="Rectangle 2">
            <a:extLst>
              <a:ext uri="{FF2B5EF4-FFF2-40B4-BE49-F238E27FC236}">
                <a16:creationId xmlns:a16="http://schemas.microsoft.com/office/drawing/2014/main" id="{A3C61035-F2AF-490D-9A3D-FE5DF07F30DF}"/>
              </a:ext>
            </a:extLst>
          </p:cNvPr>
          <p:cNvSpPr/>
          <p:nvPr/>
        </p:nvSpPr>
        <p:spPr>
          <a:xfrm>
            <a:off x="5285375" y="2040641"/>
            <a:ext cx="1282723" cy="307777"/>
          </a:xfrm>
          <a:prstGeom prst="rect">
            <a:avLst/>
          </a:prstGeom>
        </p:spPr>
        <p:txBody>
          <a:bodyPr wrap="none">
            <a:spAutoFit/>
          </a:bodyPr>
          <a:lstStyle/>
          <a:p>
            <a:r>
              <a:rPr lang="en-ZA" dirty="0">
                <a:hlinkClick r:id="rId4"/>
              </a:rPr>
              <a:t>@</a:t>
            </a:r>
            <a:r>
              <a:rPr lang="en-ZA" dirty="0" err="1">
                <a:hlinkClick r:id="rId4"/>
              </a:rPr>
              <a:t>hack_south</a:t>
            </a:r>
            <a:endParaRPr lang="en-ZA" dirty="0"/>
          </a:p>
        </p:txBody>
      </p:sp>
      <p:sp>
        <p:nvSpPr>
          <p:cNvPr id="4" name="Rectangle 3">
            <a:extLst>
              <a:ext uri="{FF2B5EF4-FFF2-40B4-BE49-F238E27FC236}">
                <a16:creationId xmlns:a16="http://schemas.microsoft.com/office/drawing/2014/main" id="{D0BBCBAD-BF6A-4EB8-8ED9-884D9723D5E6}"/>
              </a:ext>
            </a:extLst>
          </p:cNvPr>
          <p:cNvSpPr/>
          <p:nvPr/>
        </p:nvSpPr>
        <p:spPr>
          <a:xfrm>
            <a:off x="5293988" y="2457801"/>
            <a:ext cx="2483372" cy="307777"/>
          </a:xfrm>
          <a:prstGeom prst="rect">
            <a:avLst/>
          </a:prstGeom>
        </p:spPr>
        <p:txBody>
          <a:bodyPr wrap="none">
            <a:spAutoFit/>
          </a:bodyPr>
          <a:lstStyle/>
          <a:p>
            <a:r>
              <a:rPr lang="en-ZA" dirty="0">
                <a:hlinkClick r:id="rId5"/>
              </a:rPr>
              <a:t>https://github.com/AngusRed</a:t>
            </a:r>
            <a:endParaRPr lang="en-ZA" dirty="0"/>
          </a:p>
        </p:txBody>
      </p:sp>
      <p:sp>
        <p:nvSpPr>
          <p:cNvPr id="5" name="Rectangle 4">
            <a:extLst>
              <a:ext uri="{FF2B5EF4-FFF2-40B4-BE49-F238E27FC236}">
                <a16:creationId xmlns:a16="http://schemas.microsoft.com/office/drawing/2014/main" id="{D1CD9205-C6A5-4C73-B744-FD75AB09628A}"/>
              </a:ext>
            </a:extLst>
          </p:cNvPr>
          <p:cNvSpPr/>
          <p:nvPr/>
        </p:nvSpPr>
        <p:spPr>
          <a:xfrm>
            <a:off x="5303743" y="2879308"/>
            <a:ext cx="1099981" cy="307777"/>
          </a:xfrm>
          <a:prstGeom prst="rect">
            <a:avLst/>
          </a:prstGeom>
        </p:spPr>
        <p:txBody>
          <a:bodyPr wrap="none">
            <a:spAutoFit/>
          </a:bodyPr>
          <a:lstStyle/>
          <a:p>
            <a:r>
              <a:rPr lang="en-ZA" dirty="0">
                <a:hlinkClick r:id="rId6"/>
              </a:rPr>
              <a:t>/in/chwroth/</a:t>
            </a:r>
            <a:endParaRPr lang="en-ZA" dirty="0"/>
          </a:p>
        </p:txBody>
      </p:sp>
      <p:sp>
        <p:nvSpPr>
          <p:cNvPr id="6" name="Rectangle 5">
            <a:extLst>
              <a:ext uri="{FF2B5EF4-FFF2-40B4-BE49-F238E27FC236}">
                <a16:creationId xmlns:a16="http://schemas.microsoft.com/office/drawing/2014/main" id="{DFBBBD42-3B9A-4351-896D-2AF83CC76725}"/>
              </a:ext>
            </a:extLst>
          </p:cNvPr>
          <p:cNvSpPr/>
          <p:nvPr/>
        </p:nvSpPr>
        <p:spPr>
          <a:xfrm>
            <a:off x="5253497" y="3293591"/>
            <a:ext cx="1617751" cy="307777"/>
          </a:xfrm>
          <a:prstGeom prst="rect">
            <a:avLst/>
          </a:prstGeom>
        </p:spPr>
        <p:txBody>
          <a:bodyPr wrap="none">
            <a:spAutoFit/>
          </a:bodyPr>
          <a:lstStyle/>
          <a:p>
            <a:r>
              <a:rPr lang="en-ZA" dirty="0">
                <a:hlinkClick r:id="rId7"/>
              </a:rPr>
              <a:t>HTB User/195578</a:t>
            </a:r>
            <a:endParaRPr lang="en-ZA" dirty="0"/>
          </a:p>
        </p:txBody>
      </p:sp>
      <p:pic>
        <p:nvPicPr>
          <p:cNvPr id="8" name="Picture 7" descr="A close up of a logo&#10;&#10;Description automatically generated">
            <a:extLst>
              <a:ext uri="{FF2B5EF4-FFF2-40B4-BE49-F238E27FC236}">
                <a16:creationId xmlns:a16="http://schemas.microsoft.com/office/drawing/2014/main" id="{D11B591B-B595-4301-B346-4B8C3F2B8606}"/>
              </a:ext>
            </a:extLst>
          </p:cNvPr>
          <p:cNvPicPr>
            <a:picLocks noChangeAspect="1"/>
          </p:cNvPicPr>
          <p:nvPr/>
        </p:nvPicPr>
        <p:blipFill>
          <a:blip r:embed="rId8"/>
          <a:stretch>
            <a:fillRect/>
          </a:stretch>
        </p:blipFill>
        <p:spPr>
          <a:xfrm>
            <a:off x="4912414" y="1550273"/>
            <a:ext cx="395586" cy="395586"/>
          </a:xfrm>
          <a:prstGeom prst="rect">
            <a:avLst/>
          </a:prstGeom>
        </p:spPr>
      </p:pic>
      <p:pic>
        <p:nvPicPr>
          <p:cNvPr id="11" name="Picture 10" descr="A close up of a logo&#10;&#10;Description automatically generated">
            <a:extLst>
              <a:ext uri="{FF2B5EF4-FFF2-40B4-BE49-F238E27FC236}">
                <a16:creationId xmlns:a16="http://schemas.microsoft.com/office/drawing/2014/main" id="{568253C7-EF1D-4BFD-963F-B7606077ECC7}"/>
              </a:ext>
            </a:extLst>
          </p:cNvPr>
          <p:cNvPicPr>
            <a:picLocks noChangeAspect="1"/>
          </p:cNvPicPr>
          <p:nvPr/>
        </p:nvPicPr>
        <p:blipFill>
          <a:blip r:embed="rId8"/>
          <a:stretch>
            <a:fillRect/>
          </a:stretch>
        </p:blipFill>
        <p:spPr>
          <a:xfrm>
            <a:off x="4912414" y="2021923"/>
            <a:ext cx="395586" cy="395586"/>
          </a:xfrm>
          <a:prstGeom prst="rect">
            <a:avLst/>
          </a:prstGeom>
        </p:spPr>
      </p:pic>
      <p:pic>
        <p:nvPicPr>
          <p:cNvPr id="10" name="Picture 9" descr="A picture containing computer&#10;&#10;Description automatically generated">
            <a:extLst>
              <a:ext uri="{FF2B5EF4-FFF2-40B4-BE49-F238E27FC236}">
                <a16:creationId xmlns:a16="http://schemas.microsoft.com/office/drawing/2014/main" id="{1CE6C130-BD71-4F20-B11B-A25F752D1A44}"/>
              </a:ext>
            </a:extLst>
          </p:cNvPr>
          <p:cNvPicPr>
            <a:picLocks noChangeAspect="1"/>
          </p:cNvPicPr>
          <p:nvPr/>
        </p:nvPicPr>
        <p:blipFill>
          <a:blip r:embed="rId9"/>
          <a:stretch>
            <a:fillRect/>
          </a:stretch>
        </p:blipFill>
        <p:spPr>
          <a:xfrm>
            <a:off x="4901187" y="2466696"/>
            <a:ext cx="355194" cy="355194"/>
          </a:xfrm>
          <a:prstGeom prst="rect">
            <a:avLst/>
          </a:prstGeom>
        </p:spPr>
      </p:pic>
      <p:pic>
        <p:nvPicPr>
          <p:cNvPr id="13" name="Picture 12" descr="A close up of a logo&#10;&#10;Description automatically generated">
            <a:extLst>
              <a:ext uri="{FF2B5EF4-FFF2-40B4-BE49-F238E27FC236}">
                <a16:creationId xmlns:a16="http://schemas.microsoft.com/office/drawing/2014/main" id="{1448C2BF-91F1-4F8E-AE7B-65658D052D53}"/>
              </a:ext>
            </a:extLst>
          </p:cNvPr>
          <p:cNvPicPr>
            <a:picLocks noChangeAspect="1"/>
          </p:cNvPicPr>
          <p:nvPr/>
        </p:nvPicPr>
        <p:blipFill>
          <a:blip r:embed="rId10"/>
          <a:stretch>
            <a:fillRect/>
          </a:stretch>
        </p:blipFill>
        <p:spPr>
          <a:xfrm>
            <a:off x="4892574" y="2846557"/>
            <a:ext cx="363807" cy="363807"/>
          </a:xfrm>
          <a:prstGeom prst="rect">
            <a:avLst/>
          </a:prstGeom>
        </p:spPr>
      </p:pic>
      <p:pic>
        <p:nvPicPr>
          <p:cNvPr id="1026" name="Picture 2" descr="Hack The Box - Hack The Box added a new photo. | Facebook">
            <a:extLst>
              <a:ext uri="{FF2B5EF4-FFF2-40B4-BE49-F238E27FC236}">
                <a16:creationId xmlns:a16="http://schemas.microsoft.com/office/drawing/2014/main" id="{1C034AC6-0DF5-4AA0-8BD1-19C2B25B1EF2}"/>
              </a:ext>
            </a:extLst>
          </p:cNvPr>
          <p:cNvPicPr>
            <a:picLocks noChangeAspect="1" noChangeArrowheads="1"/>
          </p:cNvPicPr>
          <p:nvPr/>
        </p:nvPicPr>
        <p:blipFill rotWithShape="1">
          <a:blip r:embed="rId11">
            <a:alphaModFix/>
            <a:extLst>
              <a:ext uri="{28A0092B-C50C-407E-A947-70E740481C1C}">
                <a14:useLocalDpi xmlns:a14="http://schemas.microsoft.com/office/drawing/2010/main" val="0"/>
              </a:ext>
            </a:extLst>
          </a:blip>
          <a:srcRect t="-257" b="-1"/>
          <a:stretch/>
        </p:blipFill>
        <p:spPr bwMode="auto">
          <a:xfrm>
            <a:off x="4892574" y="3293591"/>
            <a:ext cx="355195" cy="3561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15" name="Footer Placeholder 1">
            <a:extLst>
              <a:ext uri="{FF2B5EF4-FFF2-40B4-BE49-F238E27FC236}">
                <a16:creationId xmlns:a16="http://schemas.microsoft.com/office/drawing/2014/main" id="{AECFC0A2-8C28-4E6D-BE06-E6EF7102C2CC}"/>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4121055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49"/>
          <p:cNvSpPr txBox="1">
            <a:spLocks noGrp="1"/>
          </p:cNvSpPr>
          <p:nvPr>
            <p:ph type="ctrTitle" idx="4294967295"/>
          </p:nvPr>
        </p:nvSpPr>
        <p:spPr>
          <a:xfrm>
            <a:off x="6094413" y="466725"/>
            <a:ext cx="6097587" cy="78105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6000"/>
              <a:buFont typeface="Calibri"/>
              <a:buNone/>
            </a:pPr>
            <a:r>
              <a:rPr lang="en-US"/>
              <a:t>Thanks!</a:t>
            </a:r>
            <a:endParaRPr/>
          </a:p>
        </p:txBody>
      </p:sp>
      <p:sp>
        <p:nvSpPr>
          <p:cNvPr id="414" name="Google Shape;414;p49"/>
          <p:cNvSpPr txBox="1">
            <a:spLocks noGrp="1"/>
          </p:cNvSpPr>
          <p:nvPr>
            <p:ph type="subTitle" idx="4294967295"/>
          </p:nvPr>
        </p:nvSpPr>
        <p:spPr>
          <a:xfrm>
            <a:off x="6246813" y="1184275"/>
            <a:ext cx="5945187" cy="4702175"/>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1000"/>
              </a:spcBef>
              <a:spcAft>
                <a:spcPts val="0"/>
              </a:spcAft>
              <a:buNone/>
            </a:pPr>
            <a:r>
              <a:rPr lang="en-US" sz="2400" b="1" dirty="0"/>
              <a:t> </a:t>
            </a:r>
            <a:endParaRPr sz="2400" b="1" dirty="0"/>
          </a:p>
          <a:p>
            <a:pPr marL="228600" lvl="0" indent="0" algn="l" rtl="0">
              <a:lnSpc>
                <a:spcPct val="90000"/>
              </a:lnSpc>
              <a:spcBef>
                <a:spcPts val="1000"/>
              </a:spcBef>
              <a:spcAft>
                <a:spcPts val="0"/>
              </a:spcAft>
              <a:buNone/>
            </a:pPr>
            <a:endParaRPr sz="2400" b="1" dirty="0"/>
          </a:p>
          <a:p>
            <a:pPr marL="228600" lvl="0" indent="0" algn="l" rtl="0">
              <a:lnSpc>
                <a:spcPct val="90000"/>
              </a:lnSpc>
              <a:spcBef>
                <a:spcPts val="1000"/>
              </a:spcBef>
              <a:spcAft>
                <a:spcPts val="0"/>
              </a:spcAft>
              <a:buNone/>
            </a:pPr>
            <a:endParaRPr sz="2400" b="1" dirty="0"/>
          </a:p>
        </p:txBody>
      </p:sp>
      <p:pic>
        <p:nvPicPr>
          <p:cNvPr id="3" name="Picture 2">
            <a:extLst>
              <a:ext uri="{FF2B5EF4-FFF2-40B4-BE49-F238E27FC236}">
                <a16:creationId xmlns:a16="http://schemas.microsoft.com/office/drawing/2014/main" id="{D6C92728-B80C-4EA9-AB9B-3F624917CBFA}"/>
              </a:ext>
            </a:extLst>
          </p:cNvPr>
          <p:cNvPicPr>
            <a:picLocks noChangeAspect="1"/>
          </p:cNvPicPr>
          <p:nvPr/>
        </p:nvPicPr>
        <p:blipFill>
          <a:blip r:embed="rId3"/>
          <a:stretch>
            <a:fillRect/>
          </a:stretch>
        </p:blipFill>
        <p:spPr>
          <a:xfrm>
            <a:off x="5376056" y="1562147"/>
            <a:ext cx="3220124" cy="3227998"/>
          </a:xfrm>
          <a:prstGeom prst="rect">
            <a:avLst/>
          </a:prstGeom>
        </p:spPr>
      </p:pic>
      <p:sp>
        <p:nvSpPr>
          <p:cNvPr id="6" name="Footer Placeholder 1">
            <a:extLst>
              <a:ext uri="{FF2B5EF4-FFF2-40B4-BE49-F238E27FC236}">
                <a16:creationId xmlns:a16="http://schemas.microsoft.com/office/drawing/2014/main" id="{5C66E3AB-6EA9-4F20-956A-01BDCA6FB7B4}"/>
              </a:ext>
            </a:extLst>
          </p:cNvPr>
          <p:cNvSpPr>
            <a:spLocks noGrp="1"/>
          </p:cNvSpPr>
          <p:nvPr>
            <p:ph type="ftr" sz="quarter" idx="11"/>
          </p:nvPr>
        </p:nvSpPr>
        <p:spPr>
          <a:xfrm>
            <a:off x="3550788" y="5192796"/>
            <a:ext cx="6870660" cy="365125"/>
          </a:xfrm>
        </p:spPr>
        <p:txBody>
          <a:bodyPr/>
          <a:lstStyle/>
          <a:p>
            <a:pPr algn="ctr"/>
            <a:r>
              <a:rPr lang="en-ZA" sz="3200" b="1" dirty="0">
                <a:solidFill>
                  <a:schemeClr val="tx1">
                    <a:lumMod val="65000"/>
                  </a:schemeClr>
                </a:solidFill>
              </a:rPr>
              <a:t>@20CStream Pros v Joes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5"/>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Engagement : Your recruiter and you</a:t>
            </a:r>
            <a:endParaRPr dirty="0"/>
          </a:p>
        </p:txBody>
      </p:sp>
      <p:sp>
        <p:nvSpPr>
          <p:cNvPr id="148" name="Google Shape;148;p15"/>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lvl="0" algn="l" rtl="0">
              <a:lnSpc>
                <a:spcPct val="90000"/>
              </a:lnSpc>
              <a:spcBef>
                <a:spcPts val="1000"/>
              </a:spcBef>
              <a:spcAft>
                <a:spcPts val="0"/>
              </a:spcAft>
              <a:buClr>
                <a:schemeClr val="tx1"/>
              </a:buClr>
              <a:buSzPts val="2800"/>
            </a:pPr>
            <a:r>
              <a:rPr lang="en-US" sz="2000" b="1" dirty="0"/>
              <a:t>Introduction: </a:t>
            </a:r>
            <a:r>
              <a:rPr lang="en-US" sz="2000" dirty="0"/>
              <a:t>/</a:t>
            </a:r>
            <a:r>
              <a:rPr lang="en-US" sz="2000" dirty="0" err="1"/>
              <a:t>whoami</a:t>
            </a:r>
            <a:r>
              <a:rPr lang="en-US" sz="2000" dirty="0"/>
              <a:t> /ipconfig all</a:t>
            </a:r>
            <a:endParaRPr sz="2000" dirty="0"/>
          </a:p>
          <a:p>
            <a:pPr lvl="0" algn="l" rtl="0">
              <a:lnSpc>
                <a:spcPct val="90000"/>
              </a:lnSpc>
              <a:spcBef>
                <a:spcPts val="1000"/>
              </a:spcBef>
              <a:spcAft>
                <a:spcPts val="0"/>
              </a:spcAft>
              <a:buClr>
                <a:schemeClr val="tx1"/>
              </a:buClr>
              <a:buSzPts val="2800"/>
            </a:pPr>
            <a:r>
              <a:rPr lang="en-US" sz="2000" b="1" dirty="0"/>
              <a:t>What recruiters do: </a:t>
            </a:r>
            <a:r>
              <a:rPr lang="en-US" sz="2000" dirty="0"/>
              <a:t>Brief understanding of what we do</a:t>
            </a:r>
            <a:endParaRPr sz="2000" dirty="0"/>
          </a:p>
          <a:p>
            <a:pPr lvl="0" algn="l" rtl="0">
              <a:lnSpc>
                <a:spcPct val="90000"/>
              </a:lnSpc>
              <a:spcBef>
                <a:spcPts val="1000"/>
              </a:spcBef>
              <a:spcAft>
                <a:spcPts val="0"/>
              </a:spcAft>
              <a:buClr>
                <a:schemeClr val="tx1"/>
              </a:buClr>
              <a:buSzPts val="2800"/>
            </a:pPr>
            <a:r>
              <a:rPr lang="en-US" sz="2000" b="1" dirty="0"/>
              <a:t>Know your recruiter:</a:t>
            </a:r>
            <a:r>
              <a:rPr lang="en-US" sz="2000" dirty="0"/>
              <a:t> How to know if your recruiter is the one!</a:t>
            </a:r>
            <a:endParaRPr sz="2000" dirty="0"/>
          </a:p>
          <a:p>
            <a:pPr lvl="0" algn="l" rtl="0">
              <a:lnSpc>
                <a:spcPct val="90000"/>
              </a:lnSpc>
              <a:spcBef>
                <a:spcPts val="1000"/>
              </a:spcBef>
              <a:spcAft>
                <a:spcPts val="0"/>
              </a:spcAft>
              <a:buClr>
                <a:schemeClr val="tx1"/>
              </a:buClr>
              <a:buSzPts val="2800"/>
            </a:pPr>
            <a:r>
              <a:rPr lang="en-US" sz="2000" b="1" dirty="0"/>
              <a:t>How to work WITH your recruiter: </a:t>
            </a:r>
            <a:r>
              <a:rPr lang="en-US" sz="2000" dirty="0"/>
              <a:t>Help them help you</a:t>
            </a:r>
          </a:p>
          <a:p>
            <a:pPr>
              <a:buClr>
                <a:schemeClr val="tx1"/>
              </a:buClr>
              <a:buSzPts val="2800"/>
            </a:pPr>
            <a:r>
              <a:rPr lang="en-US" sz="2000" b="1" dirty="0"/>
              <a:t>Your career:</a:t>
            </a:r>
            <a:r>
              <a:rPr lang="en-US" sz="2000" dirty="0"/>
              <a:t> Short v Medium v Long Term Career decisions </a:t>
            </a:r>
          </a:p>
          <a:p>
            <a:pPr lvl="0" algn="l" rtl="0">
              <a:lnSpc>
                <a:spcPct val="90000"/>
              </a:lnSpc>
              <a:spcBef>
                <a:spcPts val="1000"/>
              </a:spcBef>
              <a:spcAft>
                <a:spcPts val="0"/>
              </a:spcAft>
              <a:buClr>
                <a:schemeClr val="tx1"/>
              </a:buClr>
              <a:buSzPts val="2800"/>
            </a:pPr>
            <a:r>
              <a:rPr lang="en-US" sz="2000" b="1" dirty="0"/>
              <a:t>Things to remember: </a:t>
            </a:r>
            <a:r>
              <a:rPr lang="en-US" sz="2000" dirty="0"/>
              <a:t>Tips/Summary </a:t>
            </a:r>
          </a:p>
          <a:p>
            <a:pPr lvl="0" algn="l" rtl="0">
              <a:lnSpc>
                <a:spcPct val="90000"/>
              </a:lnSpc>
              <a:spcBef>
                <a:spcPts val="1000"/>
              </a:spcBef>
              <a:spcAft>
                <a:spcPts val="0"/>
              </a:spcAft>
              <a:buClr>
                <a:schemeClr val="tx1"/>
              </a:buClr>
              <a:buSzPts val="2800"/>
            </a:pPr>
            <a:r>
              <a:rPr lang="en-US" sz="2000" b="1" dirty="0"/>
              <a:t>Questions:</a:t>
            </a:r>
            <a:r>
              <a:rPr lang="en-US" sz="2000" dirty="0"/>
              <a:t> Make </a:t>
            </a:r>
            <a:r>
              <a:rPr lang="en-US" sz="2000" dirty="0" err="1"/>
              <a:t>em</a:t>
            </a:r>
            <a:r>
              <a:rPr lang="en-US" sz="2000" dirty="0"/>
              <a:t> good!</a:t>
            </a:r>
            <a:endParaRPr sz="2000" dirty="0"/>
          </a:p>
          <a:p>
            <a:pPr marL="520700" lvl="0" indent="-342900" algn="l" rtl="0">
              <a:lnSpc>
                <a:spcPct val="90000"/>
              </a:lnSpc>
              <a:spcBef>
                <a:spcPts val="1000"/>
              </a:spcBef>
              <a:spcAft>
                <a:spcPts val="0"/>
              </a:spcAft>
              <a:buClr>
                <a:schemeClr val="dk1"/>
              </a:buClr>
              <a:buSzPts val="2800"/>
            </a:pPr>
            <a:endParaRPr dirty="0"/>
          </a:p>
          <a:p>
            <a:pPr marL="0" lvl="0" indent="0" algn="l" rtl="0">
              <a:lnSpc>
                <a:spcPct val="90000"/>
              </a:lnSpc>
              <a:spcBef>
                <a:spcPts val="1000"/>
              </a:spcBef>
              <a:spcAft>
                <a:spcPts val="2100"/>
              </a:spcAft>
              <a:buClr>
                <a:schemeClr val="dk1"/>
              </a:buClr>
              <a:buSzPts val="2800"/>
              <a:buNone/>
            </a:pPr>
            <a:endParaRPr dirty="0"/>
          </a:p>
        </p:txBody>
      </p:sp>
      <p:sp>
        <p:nvSpPr>
          <p:cNvPr id="2" name="Footer Placeholder 1">
            <a:extLst>
              <a:ext uri="{FF2B5EF4-FFF2-40B4-BE49-F238E27FC236}">
                <a16:creationId xmlns:a16="http://schemas.microsoft.com/office/drawing/2014/main" id="{8BE0FB05-781F-4EB6-88EE-F3BD5A1B6970}"/>
              </a:ext>
            </a:extLst>
          </p:cNvPr>
          <p:cNvSpPr>
            <a:spLocks noGrp="1"/>
          </p:cNvSpPr>
          <p:nvPr>
            <p:ph type="ftr" sz="quarter" idx="11"/>
          </p:nvPr>
        </p:nvSpPr>
        <p:spPr/>
        <p:txBody>
          <a:bodyPr/>
          <a:lstStyle/>
          <a:p>
            <a:r>
              <a:rPr lang="en-ZA" sz="1400" b="1" dirty="0">
                <a:solidFill>
                  <a:schemeClr val="tx1">
                    <a:lumMod val="65000"/>
                  </a:schemeClr>
                </a:solidFill>
              </a:rPr>
              <a:t>@20CStream Pros v Joes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6"/>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sz="4400" dirty="0"/>
              <a:t>Your recruiter and you.</a:t>
            </a:r>
            <a:endParaRPr sz="4400" dirty="0"/>
          </a:p>
        </p:txBody>
      </p:sp>
      <p:sp>
        <p:nvSpPr>
          <p:cNvPr id="154" name="Google Shape;154;p16"/>
          <p:cNvSpPr txBox="1"/>
          <p:nvPr/>
        </p:nvSpPr>
        <p:spPr>
          <a:xfrm>
            <a:off x="8225500" y="4894025"/>
            <a:ext cx="3180600" cy="1470900"/>
          </a:xfrm>
          <a:prstGeom prst="rect">
            <a:avLst/>
          </a:prstGeom>
          <a:noFill/>
          <a:ln>
            <a:noFill/>
          </a:ln>
        </p:spPr>
        <p:txBody>
          <a:bodyPr spcFirstLastPara="1" wrap="square" lIns="91425" tIns="91425" rIns="91425" bIns="91425" anchor="t" anchorCtr="0">
            <a:noAutofit/>
          </a:bodyPr>
          <a:lstStyle/>
          <a:p>
            <a:pPr lvl="0" algn="l" rtl="0">
              <a:lnSpc>
                <a:spcPct val="90000"/>
              </a:lnSpc>
              <a:spcBef>
                <a:spcPts val="1000"/>
              </a:spcBef>
              <a:spcAft>
                <a:spcPts val="0"/>
              </a:spcAft>
              <a:buClr>
                <a:schemeClr val="dk1"/>
              </a:buClr>
              <a:buSzPts val="3600"/>
            </a:pPr>
            <a:r>
              <a:rPr lang="en-US" sz="3600" b="1" dirty="0">
                <a:solidFill>
                  <a:schemeClr val="lt1"/>
                </a:solidFill>
                <a:latin typeface="Lato"/>
                <a:ea typeface="Lato"/>
                <a:cs typeface="Lato"/>
                <a:sym typeface="Lato"/>
              </a:rPr>
              <a:t>Introduction</a:t>
            </a:r>
            <a:endParaRPr sz="3600" b="1" dirty="0">
              <a:solidFill>
                <a:schemeClr val="lt1"/>
              </a:solidFill>
              <a:latin typeface="Lato"/>
              <a:ea typeface="Lato"/>
              <a:cs typeface="Lato"/>
              <a:sym typeface="Lato"/>
            </a:endParaRPr>
          </a:p>
          <a:p>
            <a:pPr lvl="0" algn="l" rtl="0">
              <a:lnSpc>
                <a:spcPct val="90000"/>
              </a:lnSpc>
              <a:spcBef>
                <a:spcPts val="1000"/>
              </a:spcBef>
              <a:spcAft>
                <a:spcPts val="0"/>
              </a:spcAft>
              <a:buClr>
                <a:schemeClr val="dk1"/>
              </a:buClr>
              <a:buSzPts val="2800"/>
            </a:pPr>
            <a:r>
              <a:rPr lang="en-US" sz="1700" b="1" dirty="0">
                <a:solidFill>
                  <a:schemeClr val="lt1"/>
                </a:solidFill>
                <a:latin typeface="Lato"/>
                <a:ea typeface="Lato"/>
                <a:cs typeface="Lato"/>
                <a:sym typeface="Lato"/>
              </a:rPr>
              <a:t> </a:t>
            </a:r>
            <a:r>
              <a:rPr lang="en-US" sz="1700" dirty="0">
                <a:solidFill>
                  <a:schemeClr val="lt1"/>
                </a:solidFill>
                <a:latin typeface="Lato"/>
                <a:ea typeface="Lato"/>
                <a:cs typeface="Lato"/>
                <a:sym typeface="Lato"/>
              </a:rPr>
              <a:t>/</a:t>
            </a:r>
            <a:r>
              <a:rPr lang="en-US" sz="1700" dirty="0" err="1">
                <a:solidFill>
                  <a:schemeClr val="lt1"/>
                </a:solidFill>
                <a:latin typeface="Lato"/>
                <a:ea typeface="Lato"/>
                <a:cs typeface="Lato"/>
                <a:sym typeface="Lato"/>
              </a:rPr>
              <a:t>whoami</a:t>
            </a:r>
            <a:r>
              <a:rPr lang="en-US" sz="1700" dirty="0">
                <a:solidFill>
                  <a:schemeClr val="lt1"/>
                </a:solidFill>
                <a:latin typeface="Lato"/>
                <a:ea typeface="Lato"/>
                <a:cs typeface="Lato"/>
                <a:sym typeface="Lato"/>
              </a:rPr>
              <a:t> /ipconfig all</a:t>
            </a:r>
            <a:endParaRPr sz="1700" dirty="0">
              <a:solidFill>
                <a:schemeClr val="lt1"/>
              </a:solidFill>
              <a:latin typeface="Lato"/>
              <a:ea typeface="Lato"/>
              <a:cs typeface="Lato"/>
              <a:sym typeface="Lato"/>
            </a:endParaRPr>
          </a:p>
        </p:txBody>
      </p:sp>
      <p:sp>
        <p:nvSpPr>
          <p:cNvPr id="5" name="Footer Placeholder 1">
            <a:extLst>
              <a:ext uri="{FF2B5EF4-FFF2-40B4-BE49-F238E27FC236}">
                <a16:creationId xmlns:a16="http://schemas.microsoft.com/office/drawing/2014/main" id="{20E4B865-ED0B-4806-8392-0EB0FA2C3B09}"/>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923125" y="365125"/>
            <a:ext cx="105156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Introduction – $ career/ ls -l</a:t>
            </a:r>
            <a:endParaRPr dirty="0"/>
          </a:p>
        </p:txBody>
      </p:sp>
      <p:sp>
        <p:nvSpPr>
          <p:cNvPr id="160" name="Google Shape;160;p17"/>
          <p:cNvSpPr txBox="1">
            <a:spLocks noGrp="1"/>
          </p:cNvSpPr>
          <p:nvPr>
            <p:ph idx="1"/>
          </p:nvPr>
        </p:nvSpPr>
        <p:spPr>
          <a:xfrm>
            <a:off x="567381" y="2025977"/>
            <a:ext cx="9613861" cy="3599316"/>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sz="1800" dirty="0"/>
              <a:t>Charles H Wroth</a:t>
            </a:r>
            <a:endParaRPr sz="1800" dirty="0"/>
          </a:p>
          <a:p>
            <a:pPr marL="63500" lvl="0" indent="0" algn="l" rtl="0">
              <a:lnSpc>
                <a:spcPct val="90000"/>
              </a:lnSpc>
              <a:spcBef>
                <a:spcPts val="0"/>
              </a:spcBef>
              <a:spcAft>
                <a:spcPts val="0"/>
              </a:spcAft>
              <a:buSzPts val="1800"/>
              <a:buNone/>
            </a:pPr>
            <a:r>
              <a:rPr lang="en-US" sz="1800" dirty="0"/>
              <a:t>*</a:t>
            </a:r>
            <a:r>
              <a:rPr lang="en-US" sz="1800" b="1" dirty="0"/>
              <a:t>6 Years: Former British Airborne (3 PARA) UK</a:t>
            </a:r>
            <a:endParaRPr sz="1800" b="1" dirty="0"/>
          </a:p>
          <a:p>
            <a:pPr marL="63500" lvl="0" indent="0" algn="l" rtl="0">
              <a:lnSpc>
                <a:spcPct val="90000"/>
              </a:lnSpc>
              <a:spcBef>
                <a:spcPts val="0"/>
              </a:spcBef>
              <a:spcAft>
                <a:spcPts val="0"/>
              </a:spcAft>
              <a:buSzPts val="1800"/>
              <a:buNone/>
            </a:pPr>
            <a:r>
              <a:rPr lang="en-US" sz="1800" dirty="0"/>
              <a:t>*</a:t>
            </a:r>
            <a:r>
              <a:rPr lang="en-US" sz="1800" b="1" dirty="0"/>
              <a:t>6 Years :High Risk Security Advisor (</a:t>
            </a:r>
            <a:r>
              <a:rPr lang="en-US" sz="1800" b="1" dirty="0" err="1"/>
              <a:t>PhysSec</a:t>
            </a:r>
            <a:r>
              <a:rPr lang="en-US" sz="1800" b="1" dirty="0"/>
              <a:t>)</a:t>
            </a:r>
            <a:endParaRPr sz="1800" b="1" dirty="0"/>
          </a:p>
          <a:p>
            <a:pPr marL="63500" lvl="0" indent="0" algn="l" rtl="0">
              <a:lnSpc>
                <a:spcPct val="90000"/>
              </a:lnSpc>
              <a:spcBef>
                <a:spcPts val="0"/>
              </a:spcBef>
              <a:spcAft>
                <a:spcPts val="0"/>
              </a:spcAft>
              <a:buSzPts val="1800"/>
              <a:buNone/>
            </a:pPr>
            <a:r>
              <a:rPr lang="en-US" sz="1800" dirty="0"/>
              <a:t>  -O&amp;G</a:t>
            </a:r>
            <a:endParaRPr sz="1800" dirty="0"/>
          </a:p>
          <a:p>
            <a:pPr marL="63500" lvl="0" indent="0" algn="l" rtl="0">
              <a:lnSpc>
                <a:spcPct val="90000"/>
              </a:lnSpc>
              <a:spcBef>
                <a:spcPts val="0"/>
              </a:spcBef>
              <a:spcAft>
                <a:spcPts val="0"/>
              </a:spcAft>
              <a:buSzPts val="1800"/>
              <a:buNone/>
            </a:pPr>
            <a:r>
              <a:rPr lang="en-US" sz="1800" dirty="0"/>
              <a:t>  -Mining and Minerals</a:t>
            </a:r>
            <a:endParaRPr sz="1800" dirty="0"/>
          </a:p>
          <a:p>
            <a:pPr marL="63500" lvl="0" indent="0" algn="l" rtl="0">
              <a:lnSpc>
                <a:spcPct val="90000"/>
              </a:lnSpc>
              <a:spcBef>
                <a:spcPts val="0"/>
              </a:spcBef>
              <a:spcAft>
                <a:spcPts val="0"/>
              </a:spcAft>
              <a:buSzPts val="1800"/>
              <a:buNone/>
            </a:pPr>
            <a:r>
              <a:rPr lang="en-US" sz="1800" dirty="0"/>
              <a:t>  -Anti-Piracy</a:t>
            </a:r>
            <a:endParaRPr sz="1800" dirty="0"/>
          </a:p>
          <a:p>
            <a:pPr marL="63500" lvl="0" indent="0" algn="l" rtl="0">
              <a:lnSpc>
                <a:spcPct val="90000"/>
              </a:lnSpc>
              <a:spcBef>
                <a:spcPts val="0"/>
              </a:spcBef>
              <a:spcAft>
                <a:spcPts val="0"/>
              </a:spcAft>
              <a:buSzPts val="1800"/>
              <a:buNone/>
            </a:pPr>
            <a:r>
              <a:rPr lang="en-US" sz="1800" dirty="0"/>
              <a:t>  -HECPO</a:t>
            </a:r>
            <a:endParaRPr sz="1800" dirty="0"/>
          </a:p>
          <a:p>
            <a:pPr marL="63500" lvl="0" indent="0" algn="l" rtl="0">
              <a:lnSpc>
                <a:spcPct val="90000"/>
              </a:lnSpc>
              <a:spcBef>
                <a:spcPts val="0"/>
              </a:spcBef>
              <a:spcAft>
                <a:spcPts val="0"/>
              </a:spcAft>
              <a:buSzPts val="1800"/>
              <a:buNone/>
            </a:pPr>
            <a:r>
              <a:rPr lang="en-US" sz="1800" dirty="0"/>
              <a:t>  -Coxswain</a:t>
            </a:r>
            <a:endParaRPr sz="1800" dirty="0"/>
          </a:p>
          <a:p>
            <a:pPr marL="63500" lvl="0" indent="0" algn="l" rtl="0">
              <a:lnSpc>
                <a:spcPct val="90000"/>
              </a:lnSpc>
              <a:spcBef>
                <a:spcPts val="0"/>
              </a:spcBef>
              <a:spcAft>
                <a:spcPts val="0"/>
              </a:spcAft>
              <a:buSzPts val="1800"/>
              <a:buNone/>
            </a:pPr>
            <a:r>
              <a:rPr lang="en-US" sz="1800" dirty="0"/>
              <a:t>  -Team Medic</a:t>
            </a:r>
            <a:endParaRPr sz="1800" dirty="0"/>
          </a:p>
          <a:p>
            <a:pPr marL="63500" lvl="0" indent="0" algn="l" rtl="0">
              <a:lnSpc>
                <a:spcPct val="90000"/>
              </a:lnSpc>
              <a:spcBef>
                <a:spcPts val="0"/>
              </a:spcBef>
              <a:spcAft>
                <a:spcPts val="0"/>
              </a:spcAft>
              <a:buSzPts val="1800"/>
              <a:buNone/>
            </a:pPr>
            <a:r>
              <a:rPr lang="en-US" sz="1800" dirty="0"/>
              <a:t>*</a:t>
            </a:r>
            <a:r>
              <a:rPr lang="en-US" sz="1800" b="1" dirty="0"/>
              <a:t>3 Years: Technical Security Recruiter</a:t>
            </a:r>
            <a:endParaRPr sz="1800" b="1" dirty="0"/>
          </a:p>
          <a:p>
            <a:pPr marL="63500" lvl="0" indent="0" algn="l" rtl="0">
              <a:lnSpc>
                <a:spcPct val="90000"/>
              </a:lnSpc>
              <a:spcBef>
                <a:spcPts val="0"/>
              </a:spcBef>
              <a:spcAft>
                <a:spcPts val="0"/>
              </a:spcAft>
              <a:buSzPts val="1800"/>
              <a:buNone/>
            </a:pPr>
            <a:r>
              <a:rPr lang="en-US" sz="1800" b="1" dirty="0"/>
              <a:t>  </a:t>
            </a:r>
            <a:r>
              <a:rPr lang="en-US" sz="1800" dirty="0"/>
              <a:t>-Technically advanced security hiring (USA, UK, RSA)</a:t>
            </a:r>
            <a:endParaRPr sz="1800" dirty="0"/>
          </a:p>
          <a:p>
            <a:pPr marL="63500" lvl="0" indent="0" algn="l" rtl="0">
              <a:lnSpc>
                <a:spcPct val="90000"/>
              </a:lnSpc>
              <a:spcBef>
                <a:spcPts val="0"/>
              </a:spcBef>
              <a:spcAft>
                <a:spcPts val="0"/>
              </a:spcAft>
              <a:buSzPts val="1800"/>
              <a:buNone/>
            </a:pPr>
            <a:r>
              <a:rPr lang="en-US" sz="1800" dirty="0"/>
              <a:t>  -B Sides Cape Town Co-Organizer (Logistics)</a:t>
            </a:r>
            <a:endParaRPr sz="1800" dirty="0"/>
          </a:p>
          <a:p>
            <a:pPr marL="63500" lvl="0" indent="0" algn="l" rtl="0">
              <a:lnSpc>
                <a:spcPct val="90000"/>
              </a:lnSpc>
              <a:spcBef>
                <a:spcPts val="0"/>
              </a:spcBef>
              <a:spcAft>
                <a:spcPts val="0"/>
              </a:spcAft>
              <a:buSzPts val="1800"/>
              <a:buNone/>
            </a:pPr>
            <a:r>
              <a:rPr lang="en-US" sz="1800" dirty="0"/>
              <a:t>  -Hack South Founder/Root</a:t>
            </a:r>
            <a:endParaRPr sz="1800" dirty="0"/>
          </a:p>
          <a:p>
            <a:pPr marL="63500" lvl="0" indent="0" algn="l" rtl="0">
              <a:lnSpc>
                <a:spcPct val="90000"/>
              </a:lnSpc>
              <a:spcBef>
                <a:spcPts val="0"/>
              </a:spcBef>
              <a:spcAft>
                <a:spcPts val="0"/>
              </a:spcAft>
              <a:buSzPts val="1800"/>
              <a:buNone/>
            </a:pPr>
            <a:r>
              <a:rPr lang="en-US" sz="1800" dirty="0"/>
              <a:t>  -TMHC Chief </a:t>
            </a:r>
            <a:r>
              <a:rPr lang="en-US" sz="1800" dirty="0" err="1"/>
              <a:t>Shitposter</a:t>
            </a:r>
            <a:r>
              <a:rPr lang="en-US" sz="1800" dirty="0"/>
              <a:t>/Destroyer of Dreams (Recently MOD)</a:t>
            </a:r>
            <a:endParaRPr sz="1800" dirty="0"/>
          </a:p>
          <a:p>
            <a:pPr marL="63500" lvl="0" indent="0" algn="l" rtl="0">
              <a:lnSpc>
                <a:spcPct val="90000"/>
              </a:lnSpc>
              <a:spcBef>
                <a:spcPts val="0"/>
              </a:spcBef>
              <a:spcAft>
                <a:spcPts val="0"/>
              </a:spcAft>
              <a:buSzPts val="1800"/>
              <a:buNone/>
            </a:pPr>
            <a:r>
              <a:rPr lang="en-US" sz="1800" dirty="0"/>
              <a:t>  -Working to become a DFIR Consultant</a:t>
            </a:r>
          </a:p>
          <a:p>
            <a:pPr marL="63500" lvl="0" indent="0" algn="l" rtl="0">
              <a:lnSpc>
                <a:spcPct val="90000"/>
              </a:lnSpc>
              <a:spcBef>
                <a:spcPts val="0"/>
              </a:spcBef>
              <a:spcAft>
                <a:spcPts val="0"/>
              </a:spcAft>
              <a:buSzPts val="1800"/>
              <a:buNone/>
            </a:pPr>
            <a:r>
              <a:rPr lang="en-US" sz="1800" dirty="0"/>
              <a:t>  -Noob level </a:t>
            </a:r>
            <a:r>
              <a:rPr lang="en-US" sz="1800" dirty="0" err="1"/>
              <a:t>CTF’er</a:t>
            </a:r>
            <a:r>
              <a:rPr lang="en-US" sz="1800" dirty="0"/>
              <a:t> aka BASE64 Decoder</a:t>
            </a:r>
            <a:endParaRPr sz="1800" dirty="0"/>
          </a:p>
          <a:p>
            <a:pPr marL="0" lvl="0" indent="0" algn="l" rtl="0">
              <a:lnSpc>
                <a:spcPct val="90000"/>
              </a:lnSpc>
              <a:spcBef>
                <a:spcPts val="1000"/>
              </a:spcBef>
              <a:spcAft>
                <a:spcPts val="0"/>
              </a:spcAft>
              <a:buClr>
                <a:schemeClr val="dk1"/>
              </a:buClr>
              <a:buSzPts val="2800"/>
              <a:buNone/>
            </a:pPr>
            <a:endParaRPr sz="1800" dirty="0"/>
          </a:p>
        </p:txBody>
      </p:sp>
      <p:pic>
        <p:nvPicPr>
          <p:cNvPr id="163" name="Google Shape;163;p17"/>
          <p:cNvPicPr preferRelativeResize="0">
            <a:picLocks noGrp="1"/>
          </p:cNvPicPr>
          <p:nvPr>
            <p:ph type="body" idx="4294967295"/>
          </p:nvPr>
        </p:nvPicPr>
        <p:blipFill rotWithShape="1">
          <a:blip r:embed="rId3">
            <a:alphaModFix/>
          </a:blip>
          <a:srcRect b="24998"/>
          <a:stretch/>
        </p:blipFill>
        <p:spPr>
          <a:xfrm>
            <a:off x="9836150" y="3292475"/>
            <a:ext cx="2355850" cy="1325563"/>
          </a:xfrm>
          <a:prstGeom prst="rect">
            <a:avLst/>
          </a:prstGeom>
          <a:noFill/>
          <a:ln>
            <a:noFill/>
          </a:ln>
        </p:spPr>
      </p:pic>
      <p:pic>
        <p:nvPicPr>
          <p:cNvPr id="161" name="Google Shape;161;p17"/>
          <p:cNvPicPr preferRelativeResize="0"/>
          <p:nvPr/>
        </p:nvPicPr>
        <p:blipFill>
          <a:blip r:embed="rId4">
            <a:alphaModFix/>
          </a:blip>
          <a:stretch>
            <a:fillRect/>
          </a:stretch>
        </p:blipFill>
        <p:spPr>
          <a:xfrm>
            <a:off x="8742619" y="3505000"/>
            <a:ext cx="2882000" cy="2919300"/>
          </a:xfrm>
          <a:prstGeom prst="rect">
            <a:avLst/>
          </a:prstGeom>
          <a:noFill/>
          <a:ln>
            <a:noFill/>
          </a:ln>
        </p:spPr>
      </p:pic>
      <p:pic>
        <p:nvPicPr>
          <p:cNvPr id="162" name="Google Shape;162;p17"/>
          <p:cNvPicPr preferRelativeResize="0"/>
          <p:nvPr/>
        </p:nvPicPr>
        <p:blipFill>
          <a:blip r:embed="rId5">
            <a:alphaModFix/>
          </a:blip>
          <a:stretch>
            <a:fillRect/>
          </a:stretch>
        </p:blipFill>
        <p:spPr>
          <a:xfrm>
            <a:off x="8146125" y="868050"/>
            <a:ext cx="3542175" cy="2636950"/>
          </a:xfrm>
          <a:prstGeom prst="rect">
            <a:avLst/>
          </a:prstGeom>
          <a:noFill/>
          <a:ln>
            <a:noFill/>
          </a:ln>
        </p:spPr>
      </p:pic>
      <p:sp>
        <p:nvSpPr>
          <p:cNvPr id="8" name="Footer Placeholder 1">
            <a:extLst>
              <a:ext uri="{FF2B5EF4-FFF2-40B4-BE49-F238E27FC236}">
                <a16:creationId xmlns:a16="http://schemas.microsoft.com/office/drawing/2014/main" id="{744F2DBF-06C5-4D14-89D9-6A39D212F208}"/>
              </a:ext>
            </a:extLst>
          </p:cNvPr>
          <p:cNvSpPr>
            <a:spLocks noGrp="1"/>
          </p:cNvSpPr>
          <p:nvPr>
            <p:ph type="ftr" sz="quarter" idx="11"/>
          </p:nvPr>
        </p:nvSpPr>
        <p:spPr>
          <a:xfrm>
            <a:off x="567381" y="6310312"/>
            <a:ext cx="6870660" cy="365125"/>
          </a:xfrm>
        </p:spPr>
        <p:txBody>
          <a:bodyPr/>
          <a:lstStyle/>
          <a:p>
            <a:r>
              <a:rPr lang="en-ZA" sz="1400" b="1" dirty="0">
                <a:solidFill>
                  <a:schemeClr val="tx1">
                    <a:lumMod val="65000"/>
                  </a:schemeClr>
                </a:solidFill>
              </a:rPr>
              <a:t>@20CStream Pros v Joes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lvl="0" algn="ctr">
              <a:spcBef>
                <a:spcPts val="0"/>
              </a:spcBef>
              <a:buClr>
                <a:schemeClr val="dk1"/>
              </a:buClr>
              <a:buSzPts val="6000"/>
            </a:pPr>
            <a:r>
              <a:rPr lang="en-US" sz="4400" dirty="0"/>
              <a:t>Your recruiter and you.</a:t>
            </a:r>
            <a:endParaRPr sz="4400" dirty="0"/>
          </a:p>
        </p:txBody>
      </p:sp>
      <p:sp>
        <p:nvSpPr>
          <p:cNvPr id="177" name="Google Shape;177;p19"/>
          <p:cNvSpPr txBox="1"/>
          <p:nvPr/>
        </p:nvSpPr>
        <p:spPr>
          <a:xfrm>
            <a:off x="6698800" y="4470568"/>
            <a:ext cx="4707300" cy="1209813"/>
          </a:xfrm>
          <a:prstGeom prst="rect">
            <a:avLst/>
          </a:prstGeom>
          <a:noFill/>
          <a:ln>
            <a:noFill/>
          </a:ln>
        </p:spPr>
        <p:txBody>
          <a:bodyPr spcFirstLastPara="1" wrap="square" lIns="91425" tIns="91425" rIns="91425" bIns="91425" anchor="t" anchorCtr="0">
            <a:noAutofit/>
          </a:bodyPr>
          <a:lstStyle/>
          <a:p>
            <a:pPr lvl="0">
              <a:lnSpc>
                <a:spcPct val="90000"/>
              </a:lnSpc>
              <a:spcBef>
                <a:spcPts val="1000"/>
              </a:spcBef>
              <a:buClr>
                <a:schemeClr val="dk1"/>
              </a:buClr>
              <a:buSzPts val="2800"/>
            </a:pPr>
            <a:r>
              <a:rPr lang="en-US" sz="3600" b="1" dirty="0"/>
              <a:t>What recruiters do </a:t>
            </a:r>
            <a:r>
              <a:rPr lang="en-US" dirty="0"/>
              <a:t>What, how and why?</a:t>
            </a:r>
          </a:p>
          <a:p>
            <a:pPr marL="228600" lvl="0" algn="l" rtl="0">
              <a:lnSpc>
                <a:spcPct val="90000"/>
              </a:lnSpc>
              <a:spcBef>
                <a:spcPts val="1000"/>
              </a:spcBef>
              <a:spcAft>
                <a:spcPts val="0"/>
              </a:spcAft>
            </a:pPr>
            <a:endParaRPr sz="2400" b="1" dirty="0">
              <a:solidFill>
                <a:schemeClr val="lt1"/>
              </a:solidFill>
              <a:latin typeface="Lato"/>
              <a:ea typeface="Lato"/>
              <a:cs typeface="Lato"/>
              <a:sym typeface="Lato"/>
            </a:endParaRPr>
          </a:p>
        </p:txBody>
      </p:sp>
      <p:sp>
        <p:nvSpPr>
          <p:cNvPr id="5" name="Footer Placeholder 1">
            <a:extLst>
              <a:ext uri="{FF2B5EF4-FFF2-40B4-BE49-F238E27FC236}">
                <a16:creationId xmlns:a16="http://schemas.microsoft.com/office/drawing/2014/main" id="{C41E16E4-3225-44C3-859A-762CE8683CCD}"/>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What recruiters do.</a:t>
            </a:r>
            <a:br>
              <a:rPr lang="en-US" dirty="0"/>
            </a:br>
            <a:r>
              <a:rPr lang="en-US" sz="2400" dirty="0"/>
              <a:t>Why?</a:t>
            </a:r>
            <a:endParaRPr dirty="0"/>
          </a:p>
        </p:txBody>
      </p:sp>
      <p:sp>
        <p:nvSpPr>
          <p:cNvPr id="219" name="Google Shape;219;p23"/>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457200" lvl="0" indent="-323850" algn="l" rtl="0">
              <a:lnSpc>
                <a:spcPct val="90000"/>
              </a:lnSpc>
              <a:spcBef>
                <a:spcPts val="0"/>
              </a:spcBef>
              <a:spcAft>
                <a:spcPts val="0"/>
              </a:spcAft>
              <a:buClr>
                <a:srgbClr val="FFFFFF"/>
              </a:buClr>
              <a:buSzPts val="1500"/>
              <a:buChar char="●"/>
            </a:pPr>
            <a:r>
              <a:rPr lang="en-US" sz="1800" b="1" dirty="0">
                <a:solidFill>
                  <a:srgbClr val="FFFFFF"/>
                </a:solidFill>
              </a:rPr>
              <a:t>The Job</a:t>
            </a:r>
          </a:p>
          <a:p>
            <a:pPr marL="457200" lvl="0" indent="-323850" algn="l" rtl="0">
              <a:lnSpc>
                <a:spcPct val="90000"/>
              </a:lnSpc>
              <a:spcBef>
                <a:spcPts val="0"/>
              </a:spcBef>
              <a:spcAft>
                <a:spcPts val="0"/>
              </a:spcAft>
              <a:buClr>
                <a:srgbClr val="FFFFFF"/>
              </a:buClr>
              <a:buSzPts val="1500"/>
              <a:buChar char="●"/>
            </a:pPr>
            <a:r>
              <a:rPr lang="en-US" sz="1800" b="1" dirty="0">
                <a:solidFill>
                  <a:srgbClr val="FFFFFF"/>
                </a:solidFill>
              </a:rPr>
              <a:t>The Search</a:t>
            </a:r>
          </a:p>
          <a:p>
            <a:pPr marL="457200" lvl="0" indent="-323850" algn="l" rtl="0">
              <a:lnSpc>
                <a:spcPct val="90000"/>
              </a:lnSpc>
              <a:spcBef>
                <a:spcPts val="0"/>
              </a:spcBef>
              <a:spcAft>
                <a:spcPts val="0"/>
              </a:spcAft>
              <a:buClr>
                <a:srgbClr val="FFFFFF"/>
              </a:buClr>
              <a:buSzPts val="1500"/>
              <a:buChar char="●"/>
            </a:pPr>
            <a:r>
              <a:rPr lang="en-US" sz="1800" b="1" dirty="0">
                <a:solidFill>
                  <a:srgbClr val="FFFFFF"/>
                </a:solidFill>
              </a:rPr>
              <a:t>The Moneys</a:t>
            </a:r>
          </a:p>
          <a:p>
            <a:pPr marL="914400" lvl="1" indent="-323850">
              <a:spcBef>
                <a:spcPts val="0"/>
              </a:spcBef>
              <a:buClr>
                <a:srgbClr val="FFFFFF"/>
              </a:buClr>
              <a:buSzPts val="1500"/>
              <a:buChar char="●"/>
            </a:pPr>
            <a:r>
              <a:rPr lang="en-US" sz="1400" b="1" dirty="0">
                <a:solidFill>
                  <a:srgbClr val="FFFFFF"/>
                </a:solidFill>
              </a:rPr>
              <a:t>Billable Client</a:t>
            </a:r>
          </a:p>
          <a:p>
            <a:pPr marL="1371600" lvl="2" indent="-323850">
              <a:spcBef>
                <a:spcPts val="0"/>
              </a:spcBef>
              <a:buClr>
                <a:srgbClr val="FFFFFF"/>
              </a:buClr>
              <a:buSzPts val="1500"/>
              <a:buChar char="●"/>
            </a:pPr>
            <a:r>
              <a:rPr lang="en-US" sz="1200" b="1" dirty="0">
                <a:solidFill>
                  <a:srgbClr val="FFFFFF"/>
                </a:solidFill>
              </a:rPr>
              <a:t>Pre Bill</a:t>
            </a:r>
          </a:p>
          <a:p>
            <a:pPr marL="1371600" lvl="2" indent="-323850">
              <a:spcBef>
                <a:spcPts val="0"/>
              </a:spcBef>
              <a:buClr>
                <a:srgbClr val="FFFFFF"/>
              </a:buClr>
              <a:buSzPts val="1500"/>
              <a:buChar char="●"/>
            </a:pPr>
            <a:r>
              <a:rPr lang="en-US" sz="1200" b="1" dirty="0">
                <a:solidFill>
                  <a:srgbClr val="FFFFFF"/>
                </a:solidFill>
              </a:rPr>
              <a:t>Contingency</a:t>
            </a:r>
          </a:p>
          <a:p>
            <a:pPr marL="1371600" lvl="2" indent="-323850">
              <a:spcBef>
                <a:spcPts val="0"/>
              </a:spcBef>
              <a:buClr>
                <a:srgbClr val="FFFFFF"/>
              </a:buClr>
              <a:buSzPts val="1500"/>
              <a:buChar char="●"/>
            </a:pPr>
            <a:r>
              <a:rPr lang="en-US" sz="1200" b="1" dirty="0">
                <a:solidFill>
                  <a:srgbClr val="FFFFFF"/>
                </a:solidFill>
              </a:rPr>
              <a:t>Retainer</a:t>
            </a:r>
          </a:p>
          <a:p>
            <a:pPr marL="914400" lvl="1" indent="-323850">
              <a:spcBef>
                <a:spcPts val="0"/>
              </a:spcBef>
              <a:buClr>
                <a:srgbClr val="FFFFFF"/>
              </a:buClr>
              <a:buSzPts val="1500"/>
              <a:buChar char="●"/>
            </a:pPr>
            <a:r>
              <a:rPr lang="en-US" sz="1400" b="1" dirty="0">
                <a:solidFill>
                  <a:srgbClr val="FFFFFF"/>
                </a:solidFill>
              </a:rPr>
              <a:t>Desk Fee</a:t>
            </a:r>
          </a:p>
          <a:p>
            <a:pPr marL="914400" lvl="1" indent="-323850">
              <a:spcBef>
                <a:spcPts val="0"/>
              </a:spcBef>
              <a:buClr>
                <a:srgbClr val="FFFFFF"/>
              </a:buClr>
              <a:buSzPts val="1500"/>
              <a:buChar char="●"/>
            </a:pPr>
            <a:r>
              <a:rPr lang="en-US" sz="1400" b="1" dirty="0">
                <a:solidFill>
                  <a:srgbClr val="FFFFFF"/>
                </a:solidFill>
              </a:rPr>
              <a:t>Commission on Target</a:t>
            </a:r>
          </a:p>
          <a:p>
            <a:pPr marL="457200" indent="-323850">
              <a:spcBef>
                <a:spcPts val="0"/>
              </a:spcBef>
              <a:buClr>
                <a:srgbClr val="FFFFFF"/>
              </a:buClr>
              <a:buSzPts val="1500"/>
              <a:buChar char="●"/>
            </a:pPr>
            <a:endParaRPr lang="en-US" sz="1800" b="1" dirty="0">
              <a:solidFill>
                <a:srgbClr val="FFFFFF"/>
              </a:solidFill>
            </a:endParaRPr>
          </a:p>
          <a:p>
            <a:pPr marL="457200" indent="-323850">
              <a:spcBef>
                <a:spcPts val="0"/>
              </a:spcBef>
              <a:buClr>
                <a:srgbClr val="FFFFFF"/>
              </a:buClr>
              <a:buSzPts val="1500"/>
              <a:buChar char="●"/>
            </a:pPr>
            <a:r>
              <a:rPr lang="en-US" sz="1800" b="1" dirty="0">
                <a:solidFill>
                  <a:srgbClr val="FFFFFF"/>
                </a:solidFill>
              </a:rPr>
              <a:t>WHY USE A RECRUITER?</a:t>
            </a:r>
          </a:p>
          <a:p>
            <a:pPr marL="457200" indent="-323850">
              <a:spcBef>
                <a:spcPts val="0"/>
              </a:spcBef>
              <a:buClr>
                <a:srgbClr val="FFFFFF"/>
              </a:buClr>
              <a:buSzPts val="1500"/>
              <a:buChar char="●"/>
            </a:pPr>
            <a:endParaRPr lang="en-US" sz="1800" b="1" dirty="0">
              <a:solidFill>
                <a:srgbClr val="FFFFFF"/>
              </a:solidFill>
            </a:endParaRPr>
          </a:p>
          <a:p>
            <a:pPr marL="457200" indent="-323850">
              <a:spcBef>
                <a:spcPts val="0"/>
              </a:spcBef>
              <a:buClr>
                <a:srgbClr val="FFFFFF"/>
              </a:buClr>
              <a:buSzPts val="1500"/>
              <a:buChar char="●"/>
            </a:pPr>
            <a:r>
              <a:rPr lang="en-US" sz="1800" b="1" dirty="0">
                <a:solidFill>
                  <a:schemeClr val="bg1">
                    <a:lumMod val="75000"/>
                    <a:lumOff val="25000"/>
                  </a:schemeClr>
                </a:solidFill>
              </a:rPr>
              <a:t>Why I do it?</a:t>
            </a:r>
          </a:p>
          <a:p>
            <a:pPr marL="914400" lvl="1" indent="-323850">
              <a:spcBef>
                <a:spcPts val="0"/>
              </a:spcBef>
              <a:buClr>
                <a:srgbClr val="FFFFFF"/>
              </a:buClr>
              <a:buSzPts val="1500"/>
              <a:buChar char="●"/>
            </a:pPr>
            <a:r>
              <a:rPr lang="en-US" sz="1400" b="1" dirty="0">
                <a:solidFill>
                  <a:schemeClr val="bg1">
                    <a:lumMod val="75000"/>
                    <a:lumOff val="25000"/>
                  </a:schemeClr>
                </a:solidFill>
              </a:rPr>
              <a:t>The money</a:t>
            </a:r>
          </a:p>
          <a:p>
            <a:pPr marL="914400" lvl="1" indent="-323850">
              <a:spcBef>
                <a:spcPts val="0"/>
              </a:spcBef>
              <a:buClr>
                <a:srgbClr val="FFFFFF"/>
              </a:buClr>
              <a:buSzPts val="1500"/>
              <a:buChar char="●"/>
            </a:pPr>
            <a:r>
              <a:rPr lang="en-US" sz="1400" b="1" dirty="0">
                <a:solidFill>
                  <a:schemeClr val="bg1">
                    <a:lumMod val="75000"/>
                    <a:lumOff val="25000"/>
                  </a:schemeClr>
                </a:solidFill>
              </a:rPr>
              <a:t>The subject</a:t>
            </a:r>
          </a:p>
          <a:p>
            <a:pPr marL="914400" lvl="1" indent="-323850">
              <a:spcBef>
                <a:spcPts val="0"/>
              </a:spcBef>
              <a:buClr>
                <a:srgbClr val="FFFFFF"/>
              </a:buClr>
              <a:buSzPts val="1500"/>
              <a:buChar char="●"/>
            </a:pPr>
            <a:r>
              <a:rPr lang="en-US" sz="1400" b="1" dirty="0">
                <a:solidFill>
                  <a:schemeClr val="bg1">
                    <a:lumMod val="75000"/>
                    <a:lumOff val="25000"/>
                  </a:schemeClr>
                </a:solidFill>
              </a:rPr>
              <a:t>The moral aspect</a:t>
            </a:r>
          </a:p>
          <a:p>
            <a:pPr marL="914400" lvl="1" indent="-323850">
              <a:spcBef>
                <a:spcPts val="0"/>
              </a:spcBef>
              <a:buClr>
                <a:srgbClr val="FFFFFF"/>
              </a:buClr>
              <a:buSzPts val="1500"/>
              <a:buChar char="●"/>
            </a:pPr>
            <a:endParaRPr lang="en-US" sz="1400" b="1" dirty="0">
              <a:solidFill>
                <a:srgbClr val="FFFFFF"/>
              </a:solidFill>
            </a:endParaRPr>
          </a:p>
          <a:p>
            <a:pPr marL="0" lvl="0" indent="0" algn="l" rtl="0">
              <a:lnSpc>
                <a:spcPct val="90000"/>
              </a:lnSpc>
              <a:spcBef>
                <a:spcPts val="2100"/>
              </a:spcBef>
              <a:spcAft>
                <a:spcPts val="2100"/>
              </a:spcAft>
              <a:buNone/>
            </a:pPr>
            <a:endParaRPr sz="1800" b="1" dirty="0">
              <a:solidFill>
                <a:srgbClr val="FFFFFF"/>
              </a:solidFill>
            </a:endParaRPr>
          </a:p>
        </p:txBody>
      </p:sp>
      <p:pic>
        <p:nvPicPr>
          <p:cNvPr id="4098" name="Picture 2" descr="good for you thumbs up GIF by paidoff">
            <a:extLst>
              <a:ext uri="{FF2B5EF4-FFF2-40B4-BE49-F238E27FC236}">
                <a16:creationId xmlns:a16="http://schemas.microsoft.com/office/drawing/2014/main" id="{10AC19FA-4985-4ED4-8AE8-26C0B31698A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458456" y="2066544"/>
            <a:ext cx="4572000" cy="4572000"/>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1">
            <a:extLst>
              <a:ext uri="{FF2B5EF4-FFF2-40B4-BE49-F238E27FC236}">
                <a16:creationId xmlns:a16="http://schemas.microsoft.com/office/drawing/2014/main" id="{222D92F7-5221-4094-BC13-EE3372D90E6D}"/>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167074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219">
                                            <p:txEl>
                                              <p:pRg st="0" end="0"/>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219">
                                            <p:txEl>
                                              <p:pRg st="1" end="1"/>
                                            </p:txEl>
                                          </p:spTgt>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219">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19">
                                            <p:txEl>
                                              <p:pRg st="3" end="3"/>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nodeType="afterEffect">
                                  <p:stCondLst>
                                    <p:cond delay="1000"/>
                                  </p:stCondLst>
                                  <p:childTnLst>
                                    <p:set>
                                      <p:cBhvr>
                                        <p:cTn id="19" dur="1" fill="hold">
                                          <p:stCondLst>
                                            <p:cond delay="0"/>
                                          </p:stCondLst>
                                        </p:cTn>
                                        <p:tgtEl>
                                          <p:spTgt spid="219">
                                            <p:txEl>
                                              <p:pRg st="4" end="4"/>
                                            </p:txEl>
                                          </p:spTgt>
                                        </p:tgtEl>
                                        <p:attrNameLst>
                                          <p:attrName>style.visibility</p:attrName>
                                        </p:attrNameLst>
                                      </p:cBhvr>
                                      <p:to>
                                        <p:strVal val="visible"/>
                                      </p:to>
                                    </p:set>
                                  </p:childTnLst>
                                </p:cTn>
                              </p:par>
                            </p:childTnLst>
                          </p:cTn>
                        </p:par>
                        <p:par>
                          <p:cTn id="20" fill="hold">
                            <p:stCondLst>
                              <p:cond delay="1000"/>
                            </p:stCondLst>
                            <p:childTnLst>
                              <p:par>
                                <p:cTn id="21" presetID="1" presetClass="entr" presetSubtype="0" fill="hold" nodeType="afterEffect">
                                  <p:stCondLst>
                                    <p:cond delay="1000"/>
                                  </p:stCondLst>
                                  <p:childTnLst>
                                    <p:set>
                                      <p:cBhvr>
                                        <p:cTn id="22" dur="1" fill="hold">
                                          <p:stCondLst>
                                            <p:cond delay="0"/>
                                          </p:stCondLst>
                                        </p:cTn>
                                        <p:tgtEl>
                                          <p:spTgt spid="219">
                                            <p:txEl>
                                              <p:pRg st="5" end="5"/>
                                            </p:txEl>
                                          </p:spTgt>
                                        </p:tgtEl>
                                        <p:attrNameLst>
                                          <p:attrName>style.visibility</p:attrName>
                                        </p:attrNameLst>
                                      </p:cBhvr>
                                      <p:to>
                                        <p:strVal val="visible"/>
                                      </p:to>
                                    </p:set>
                                  </p:childTnLst>
                                </p:cTn>
                              </p:par>
                            </p:childTnLst>
                          </p:cTn>
                        </p:par>
                        <p:par>
                          <p:cTn id="23" fill="hold">
                            <p:stCondLst>
                              <p:cond delay="2000"/>
                            </p:stCondLst>
                            <p:childTnLst>
                              <p:par>
                                <p:cTn id="24" presetID="1" presetClass="entr" presetSubtype="0" fill="hold" nodeType="afterEffect">
                                  <p:stCondLst>
                                    <p:cond delay="1000"/>
                                  </p:stCondLst>
                                  <p:childTnLst>
                                    <p:set>
                                      <p:cBhvr>
                                        <p:cTn id="25" dur="1" fill="hold">
                                          <p:stCondLst>
                                            <p:cond delay="0"/>
                                          </p:stCondLst>
                                        </p:cTn>
                                        <p:tgtEl>
                                          <p:spTgt spid="219">
                                            <p:txEl>
                                              <p:pRg st="6" end="6"/>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219">
                                            <p:txEl>
                                              <p:pRg st="12" end="12"/>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nodeType="afterEffect">
                                  <p:stCondLst>
                                    <p:cond delay="1000"/>
                                  </p:stCondLst>
                                  <p:childTnLst>
                                    <p:set>
                                      <p:cBhvr>
                                        <p:cTn id="32" dur="1" fill="hold">
                                          <p:stCondLst>
                                            <p:cond delay="0"/>
                                          </p:stCondLst>
                                        </p:cTn>
                                        <p:tgtEl>
                                          <p:spTgt spid="219">
                                            <p:txEl>
                                              <p:pRg st="13" end="13"/>
                                            </p:txEl>
                                          </p:spTgt>
                                        </p:tgtEl>
                                        <p:attrNameLst>
                                          <p:attrName>style.visibility</p:attrName>
                                        </p:attrNameLst>
                                      </p:cBhvr>
                                      <p:to>
                                        <p:strVal val="visible"/>
                                      </p:to>
                                    </p:set>
                                  </p:childTnLst>
                                </p:cTn>
                              </p:par>
                            </p:childTnLst>
                          </p:cTn>
                        </p:par>
                        <p:par>
                          <p:cTn id="33" fill="hold">
                            <p:stCondLst>
                              <p:cond delay="1000"/>
                            </p:stCondLst>
                            <p:childTnLst>
                              <p:par>
                                <p:cTn id="34" presetID="1" presetClass="entr" presetSubtype="0" fill="hold" nodeType="afterEffect">
                                  <p:stCondLst>
                                    <p:cond delay="1000"/>
                                  </p:stCondLst>
                                  <p:childTnLst>
                                    <p:set>
                                      <p:cBhvr>
                                        <p:cTn id="35" dur="1" fill="hold">
                                          <p:stCondLst>
                                            <p:cond delay="0"/>
                                          </p:stCondLst>
                                        </p:cTn>
                                        <p:tgtEl>
                                          <p:spTgt spid="219">
                                            <p:txEl>
                                              <p:pRg st="14" end="14"/>
                                            </p:txEl>
                                          </p:spTgt>
                                        </p:tgtEl>
                                        <p:attrNameLst>
                                          <p:attrName>style.visibility</p:attrName>
                                        </p:attrNameLst>
                                      </p:cBhvr>
                                      <p:to>
                                        <p:strVal val="visible"/>
                                      </p:to>
                                    </p:set>
                                  </p:childTnLst>
                                </p:cTn>
                              </p:par>
                            </p:childTnLst>
                          </p:cTn>
                        </p:par>
                        <p:par>
                          <p:cTn id="36" fill="hold">
                            <p:stCondLst>
                              <p:cond delay="2000"/>
                            </p:stCondLst>
                            <p:childTnLst>
                              <p:par>
                                <p:cTn id="37" presetID="1" presetClass="entr" presetSubtype="0" fill="hold" nodeType="afterEffect">
                                  <p:stCondLst>
                                    <p:cond delay="1000"/>
                                  </p:stCondLst>
                                  <p:childTnLst>
                                    <p:set>
                                      <p:cBhvr>
                                        <p:cTn id="38" dur="1" fill="hold">
                                          <p:stCondLst>
                                            <p:cond delay="0"/>
                                          </p:stCondLst>
                                        </p:cTn>
                                        <p:tgtEl>
                                          <p:spTgt spid="219">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lvl="0" algn="ctr">
              <a:spcBef>
                <a:spcPts val="0"/>
              </a:spcBef>
              <a:buClr>
                <a:schemeClr val="dk1"/>
              </a:buClr>
              <a:buSzPts val="6000"/>
            </a:pPr>
            <a:r>
              <a:rPr lang="en-US" sz="4400" dirty="0"/>
              <a:t>Your recruiter and you.</a:t>
            </a:r>
            <a:endParaRPr sz="4400" dirty="0"/>
          </a:p>
        </p:txBody>
      </p:sp>
      <p:sp>
        <p:nvSpPr>
          <p:cNvPr id="177" name="Google Shape;177;p19"/>
          <p:cNvSpPr txBox="1"/>
          <p:nvPr/>
        </p:nvSpPr>
        <p:spPr>
          <a:xfrm>
            <a:off x="6698800" y="4470568"/>
            <a:ext cx="5325560" cy="1217000"/>
          </a:xfrm>
          <a:prstGeom prst="rect">
            <a:avLst/>
          </a:prstGeom>
          <a:noFill/>
          <a:ln>
            <a:noFill/>
          </a:ln>
        </p:spPr>
        <p:txBody>
          <a:bodyPr spcFirstLastPara="1" wrap="square" lIns="91425" tIns="91425" rIns="91425" bIns="91425" anchor="t" anchorCtr="0">
            <a:noAutofit/>
          </a:bodyPr>
          <a:lstStyle/>
          <a:p>
            <a:pPr lvl="0">
              <a:lnSpc>
                <a:spcPct val="90000"/>
              </a:lnSpc>
              <a:spcBef>
                <a:spcPts val="1000"/>
              </a:spcBef>
              <a:buClr>
                <a:schemeClr val="dk1"/>
              </a:buClr>
              <a:buSzPts val="2800"/>
            </a:pPr>
            <a:r>
              <a:rPr lang="en-US" sz="3600" b="1" dirty="0"/>
              <a:t>Know your recruiter</a:t>
            </a:r>
          </a:p>
          <a:p>
            <a:pPr lvl="0">
              <a:lnSpc>
                <a:spcPct val="90000"/>
              </a:lnSpc>
              <a:spcBef>
                <a:spcPts val="1000"/>
              </a:spcBef>
              <a:buClr>
                <a:schemeClr val="dk1"/>
              </a:buClr>
              <a:buSzPts val="2800"/>
            </a:pPr>
            <a:r>
              <a:rPr lang="en-US" dirty="0"/>
              <a:t>How to know if your recruiter is the one!</a:t>
            </a:r>
          </a:p>
          <a:p>
            <a:pPr marL="228600" lvl="0" algn="l" rtl="0">
              <a:lnSpc>
                <a:spcPct val="90000"/>
              </a:lnSpc>
              <a:spcBef>
                <a:spcPts val="1000"/>
              </a:spcBef>
              <a:spcAft>
                <a:spcPts val="0"/>
              </a:spcAft>
            </a:pPr>
            <a:endParaRPr sz="2400" b="1" dirty="0">
              <a:solidFill>
                <a:schemeClr val="lt1"/>
              </a:solidFill>
              <a:latin typeface="Lato"/>
              <a:ea typeface="Lato"/>
              <a:cs typeface="Lato"/>
              <a:sym typeface="Lato"/>
            </a:endParaRPr>
          </a:p>
        </p:txBody>
      </p:sp>
      <p:sp>
        <p:nvSpPr>
          <p:cNvPr id="5" name="Footer Placeholder 1">
            <a:extLst>
              <a:ext uri="{FF2B5EF4-FFF2-40B4-BE49-F238E27FC236}">
                <a16:creationId xmlns:a16="http://schemas.microsoft.com/office/drawing/2014/main" id="{0338D510-7DFB-4FBD-89C5-31DF50509CD0}"/>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3628222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217"/>
        <p:cNvGrpSpPr/>
        <p:nvPr/>
      </p:nvGrpSpPr>
      <p:grpSpPr>
        <a:xfrm>
          <a:off x="0" y="0"/>
          <a:ext cx="0" cy="0"/>
          <a:chOff x="0" y="0"/>
          <a:chExt cx="0" cy="0"/>
        </a:xfrm>
      </p:grpSpPr>
      <p:sp>
        <p:nvSpPr>
          <p:cNvPr id="218" name="Google Shape;218;p23"/>
          <p:cNvSpPr txBox="1">
            <a:spLocks noGrp="1"/>
          </p:cNvSpPr>
          <p:nvPr>
            <p:ph type="title"/>
          </p:nvPr>
        </p:nvSpPr>
        <p:spPr>
          <a:prstGeom prst="rect">
            <a:avLst/>
          </a:prstGeom>
        </p:spPr>
        <p:txBody>
          <a:bodyPr spcFirstLastPara="1" lIns="91425" tIns="45700" rIns="91425" bIns="45700" anchorCtr="0">
            <a:normAutofit/>
          </a:bodyPr>
          <a:lstStyle/>
          <a:p>
            <a:pPr lvl="0">
              <a:spcBef>
                <a:spcPts val="0"/>
              </a:spcBef>
              <a:buClr>
                <a:schemeClr val="dk1"/>
              </a:buClr>
              <a:buSzPts val="4400"/>
            </a:pPr>
            <a:r>
              <a:rPr lang="en-US" sz="2800"/>
              <a:t>Know your recruiter.</a:t>
            </a:r>
            <a:br>
              <a:rPr lang="en-US" sz="2800"/>
            </a:br>
            <a:r>
              <a:rPr lang="en-US" sz="2800"/>
              <a:t>How to know if your recruiter is the one!</a:t>
            </a:r>
          </a:p>
        </p:txBody>
      </p:sp>
      <p:sp>
        <p:nvSpPr>
          <p:cNvPr id="219" name="Google Shape;219;p23"/>
          <p:cNvSpPr txBox="1">
            <a:spLocks noGrp="1"/>
          </p:cNvSpPr>
          <p:nvPr>
            <p:ph idx="4294967295"/>
          </p:nvPr>
        </p:nvSpPr>
        <p:spPr>
          <a:xfrm>
            <a:off x="0" y="2336800"/>
            <a:ext cx="8954814" cy="3598863"/>
          </a:xfrm>
          <a:prstGeom prst="rect">
            <a:avLst/>
          </a:prstGeom>
        </p:spPr>
        <p:txBody>
          <a:bodyPr spcFirstLastPara="1" lIns="91425" tIns="45700" rIns="91425" bIns="45700" anchorCtr="0">
            <a:normAutofit/>
          </a:bodyPr>
          <a:lstStyle/>
          <a:p>
            <a:pPr marL="457200" lvl="0" indent="-323850" rtl="0">
              <a:spcBef>
                <a:spcPts val="0"/>
              </a:spcBef>
              <a:spcAft>
                <a:spcPts val="0"/>
              </a:spcAft>
              <a:buClr>
                <a:srgbClr val="FFFFFF"/>
              </a:buClr>
              <a:buSzPts val="1500"/>
              <a:buChar char="●"/>
            </a:pPr>
            <a:r>
              <a:rPr lang="en-US" sz="2000" b="1" dirty="0"/>
              <a:t>Are they interested in who you are (Bigger picture)</a:t>
            </a:r>
          </a:p>
          <a:p>
            <a:pPr marL="914400" lvl="1" indent="-323850">
              <a:spcBef>
                <a:spcPts val="0"/>
              </a:spcBef>
              <a:buClr>
                <a:srgbClr val="FFFFFF"/>
              </a:buClr>
              <a:buSzPts val="1500"/>
              <a:buChar char="●"/>
            </a:pPr>
            <a:r>
              <a:rPr lang="en-US" dirty="0"/>
              <a:t>What your story is</a:t>
            </a:r>
          </a:p>
          <a:p>
            <a:pPr marL="914400" lvl="1" indent="-323850">
              <a:spcBef>
                <a:spcPts val="0"/>
              </a:spcBef>
              <a:buClr>
                <a:srgbClr val="FFFFFF"/>
              </a:buClr>
              <a:buSzPts val="1500"/>
              <a:buChar char="●"/>
            </a:pPr>
            <a:r>
              <a:rPr lang="en-US" dirty="0"/>
              <a:t>Who you are</a:t>
            </a:r>
          </a:p>
          <a:p>
            <a:pPr marL="914400" lvl="1" indent="-323850">
              <a:spcBef>
                <a:spcPts val="0"/>
              </a:spcBef>
              <a:buClr>
                <a:srgbClr val="FFFFFF"/>
              </a:buClr>
              <a:buSzPts val="1500"/>
              <a:buChar char="●"/>
            </a:pPr>
            <a:r>
              <a:rPr lang="en-US" dirty="0"/>
              <a:t>What your motivations are</a:t>
            </a:r>
          </a:p>
          <a:p>
            <a:pPr marL="457200" lvl="0" indent="-323850" rtl="0">
              <a:spcBef>
                <a:spcPts val="0"/>
              </a:spcBef>
              <a:spcAft>
                <a:spcPts val="0"/>
              </a:spcAft>
              <a:buClr>
                <a:srgbClr val="FFFFFF"/>
              </a:buClr>
              <a:buSzPts val="1500"/>
              <a:buChar char="●"/>
            </a:pPr>
            <a:r>
              <a:rPr lang="en-US" sz="2000" dirty="0"/>
              <a:t>Do they ACTUALLY understand what you do, at least at a high level?</a:t>
            </a:r>
          </a:p>
          <a:p>
            <a:pPr marL="457200" lvl="0" indent="-323850" rtl="0">
              <a:spcBef>
                <a:spcPts val="0"/>
              </a:spcBef>
              <a:spcAft>
                <a:spcPts val="0"/>
              </a:spcAft>
              <a:buClr>
                <a:srgbClr val="FFFFFF"/>
              </a:buClr>
              <a:buSzPts val="1500"/>
              <a:buChar char="●"/>
            </a:pPr>
            <a:r>
              <a:rPr lang="en-US" sz="2000" dirty="0"/>
              <a:t>What are their motivations?</a:t>
            </a:r>
          </a:p>
          <a:p>
            <a:pPr marL="457200" lvl="0" indent="-323850" rtl="0">
              <a:spcBef>
                <a:spcPts val="0"/>
              </a:spcBef>
              <a:spcAft>
                <a:spcPts val="0"/>
              </a:spcAft>
              <a:buClr>
                <a:srgbClr val="FFFFFF"/>
              </a:buClr>
              <a:buSzPts val="1500"/>
              <a:buChar char="●"/>
            </a:pPr>
            <a:r>
              <a:rPr lang="en-US" sz="2000" dirty="0"/>
              <a:t>How they communicate</a:t>
            </a:r>
          </a:p>
          <a:p>
            <a:pPr marL="457200" lvl="0" indent="-323850" rtl="0">
              <a:spcBef>
                <a:spcPts val="0"/>
              </a:spcBef>
              <a:spcAft>
                <a:spcPts val="0"/>
              </a:spcAft>
              <a:buClr>
                <a:srgbClr val="FFFFFF"/>
              </a:buClr>
              <a:buSzPts val="1500"/>
              <a:buChar char="●"/>
            </a:pPr>
            <a:r>
              <a:rPr lang="en-US" sz="2000" dirty="0"/>
              <a:t>Are you a filler, or seen as a potential valued asset?</a:t>
            </a:r>
          </a:p>
          <a:p>
            <a:pPr marL="457200" lvl="0" indent="-323850" rtl="0">
              <a:spcBef>
                <a:spcPts val="0"/>
              </a:spcBef>
              <a:spcAft>
                <a:spcPts val="0"/>
              </a:spcAft>
              <a:buClr>
                <a:srgbClr val="FFFFFF"/>
              </a:buClr>
              <a:buSzPts val="1500"/>
              <a:buChar char="●"/>
            </a:pPr>
            <a:r>
              <a:rPr lang="en-US" sz="2000" dirty="0"/>
              <a:t>Do they make mistakes?</a:t>
            </a:r>
          </a:p>
          <a:p>
            <a:pPr marL="1371600" lvl="0" indent="-342900" rtl="0">
              <a:spcBef>
                <a:spcPts val="2100"/>
              </a:spcBef>
              <a:spcAft>
                <a:spcPts val="0"/>
              </a:spcAft>
              <a:buClr>
                <a:srgbClr val="FFFFFF"/>
              </a:buClr>
              <a:buSzPts val="1800"/>
              <a:buChar char="●"/>
            </a:pPr>
            <a:endParaRPr lang="en-US" sz="2000" b="1" dirty="0"/>
          </a:p>
          <a:p>
            <a:pPr marL="0" lvl="0" indent="0" rtl="0">
              <a:spcBef>
                <a:spcPts val="2100"/>
              </a:spcBef>
              <a:spcAft>
                <a:spcPts val="2100"/>
              </a:spcAft>
              <a:buNone/>
            </a:pPr>
            <a:endParaRPr lang="en-US" sz="2000" b="1" dirty="0"/>
          </a:p>
        </p:txBody>
      </p:sp>
      <p:pic>
        <p:nvPicPr>
          <p:cNvPr id="3074" name="Picture 2" descr="fred armisen love GIF by IFC">
            <a:extLst>
              <a:ext uri="{FF2B5EF4-FFF2-40B4-BE49-F238E27FC236}">
                <a16:creationId xmlns:a16="http://schemas.microsoft.com/office/drawing/2014/main" id="{56235926-53E0-4115-9621-4D3C78CC80A5}"/>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8350758" y="2040636"/>
            <a:ext cx="3720084" cy="3720084"/>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1">
            <a:extLst>
              <a:ext uri="{FF2B5EF4-FFF2-40B4-BE49-F238E27FC236}">
                <a16:creationId xmlns:a16="http://schemas.microsoft.com/office/drawing/2014/main" id="{8D3990CC-3C12-4B52-BABC-90F16A7643F0}"/>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885589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9">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1000"/>
                                  </p:stCondLst>
                                  <p:childTnLst>
                                    <p:set>
                                      <p:cBhvr>
                                        <p:cTn id="9" dur="1" fill="hold">
                                          <p:stCondLst>
                                            <p:cond delay="0"/>
                                          </p:stCondLst>
                                        </p:cTn>
                                        <p:tgtEl>
                                          <p:spTgt spid="219">
                                            <p:txEl>
                                              <p:pRg st="1" end="1"/>
                                            </p:txEl>
                                          </p:spTgt>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1000"/>
                                  </p:stCondLst>
                                  <p:childTnLst>
                                    <p:set>
                                      <p:cBhvr>
                                        <p:cTn id="12" dur="1" fill="hold">
                                          <p:stCondLst>
                                            <p:cond delay="0"/>
                                          </p:stCondLst>
                                        </p:cTn>
                                        <p:tgtEl>
                                          <p:spTgt spid="219">
                                            <p:txEl>
                                              <p:pRg st="2" end="2"/>
                                            </p:txEl>
                                          </p:spTgt>
                                        </p:tgtEl>
                                        <p:attrNameLst>
                                          <p:attrName>style.visibility</p:attrName>
                                        </p:attrNameLst>
                                      </p:cBhvr>
                                      <p:to>
                                        <p:strVal val="visible"/>
                                      </p:to>
                                    </p:set>
                                  </p:childTnLst>
                                </p:cTn>
                              </p:par>
                            </p:childTnLst>
                          </p:cTn>
                        </p:par>
                        <p:par>
                          <p:cTn id="13" fill="hold">
                            <p:stCondLst>
                              <p:cond delay="2000"/>
                            </p:stCondLst>
                            <p:childTnLst>
                              <p:par>
                                <p:cTn id="14" presetID="1" presetClass="entr" presetSubtype="0" fill="hold" nodeType="afterEffect">
                                  <p:stCondLst>
                                    <p:cond delay="1000"/>
                                  </p:stCondLst>
                                  <p:childTnLst>
                                    <p:set>
                                      <p:cBhvr>
                                        <p:cTn id="15" dur="1" fill="hold">
                                          <p:stCondLst>
                                            <p:cond delay="0"/>
                                          </p:stCondLst>
                                        </p:cTn>
                                        <p:tgtEl>
                                          <p:spTgt spid="219">
                                            <p:txEl>
                                              <p:pRg st="3" end="3"/>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19">
                                            <p:txEl>
                                              <p:pRg st="4" end="4"/>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19">
                                            <p:txEl>
                                              <p:pRg st="5" end="5"/>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219">
                                            <p:txEl>
                                              <p:pRg st="6" end="6"/>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19">
                                            <p:txEl>
                                              <p:pRg st="7" end="7"/>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21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lvl="0" algn="ctr">
              <a:spcBef>
                <a:spcPts val="0"/>
              </a:spcBef>
              <a:buClr>
                <a:schemeClr val="dk1"/>
              </a:buClr>
              <a:buSzPts val="6000"/>
            </a:pPr>
            <a:r>
              <a:rPr lang="en-US" sz="4400" dirty="0"/>
              <a:t>Your recruiter and you.</a:t>
            </a:r>
            <a:endParaRPr sz="4400" dirty="0"/>
          </a:p>
        </p:txBody>
      </p:sp>
      <p:sp>
        <p:nvSpPr>
          <p:cNvPr id="177" name="Google Shape;177;p19"/>
          <p:cNvSpPr txBox="1"/>
          <p:nvPr/>
        </p:nvSpPr>
        <p:spPr>
          <a:xfrm>
            <a:off x="4608576" y="4470568"/>
            <a:ext cx="7415784" cy="1308440"/>
          </a:xfrm>
          <a:prstGeom prst="rect">
            <a:avLst/>
          </a:prstGeom>
          <a:noFill/>
          <a:ln>
            <a:noFill/>
          </a:ln>
        </p:spPr>
        <p:txBody>
          <a:bodyPr spcFirstLastPara="1" wrap="square" lIns="91425" tIns="91425" rIns="91425" bIns="91425" anchor="t" anchorCtr="0">
            <a:noAutofit/>
          </a:bodyPr>
          <a:lstStyle/>
          <a:p>
            <a:pPr lvl="0">
              <a:lnSpc>
                <a:spcPct val="90000"/>
              </a:lnSpc>
              <a:spcBef>
                <a:spcPts val="1000"/>
              </a:spcBef>
              <a:buClr>
                <a:schemeClr val="dk1"/>
              </a:buClr>
              <a:buSzPts val="2800"/>
            </a:pPr>
            <a:r>
              <a:rPr lang="en-US" sz="3600" b="1" dirty="0"/>
              <a:t>How to work WITH your recruiter</a:t>
            </a:r>
          </a:p>
          <a:p>
            <a:pPr lvl="0">
              <a:lnSpc>
                <a:spcPct val="90000"/>
              </a:lnSpc>
              <a:spcBef>
                <a:spcPts val="1000"/>
              </a:spcBef>
              <a:buClr>
                <a:schemeClr val="dk1"/>
              </a:buClr>
              <a:buSzPts val="2800"/>
            </a:pPr>
            <a:r>
              <a:rPr lang="en-US" sz="2400" b="1" dirty="0"/>
              <a:t>Help them help you</a:t>
            </a:r>
          </a:p>
          <a:p>
            <a:pPr marL="228600" lvl="0" algn="l" rtl="0">
              <a:lnSpc>
                <a:spcPct val="90000"/>
              </a:lnSpc>
              <a:spcBef>
                <a:spcPts val="1000"/>
              </a:spcBef>
              <a:spcAft>
                <a:spcPts val="0"/>
              </a:spcAft>
            </a:pPr>
            <a:endParaRPr sz="2400" b="1" dirty="0">
              <a:solidFill>
                <a:schemeClr val="lt1"/>
              </a:solidFill>
              <a:latin typeface="Lato"/>
              <a:ea typeface="Lato"/>
              <a:cs typeface="Lato"/>
              <a:sym typeface="Lato"/>
            </a:endParaRPr>
          </a:p>
        </p:txBody>
      </p:sp>
      <p:sp>
        <p:nvSpPr>
          <p:cNvPr id="5" name="Footer Placeholder 1">
            <a:extLst>
              <a:ext uri="{FF2B5EF4-FFF2-40B4-BE49-F238E27FC236}">
                <a16:creationId xmlns:a16="http://schemas.microsoft.com/office/drawing/2014/main" id="{7C16DB38-04EF-4047-BCDA-3D36BA0E2484}"/>
              </a:ext>
            </a:extLst>
          </p:cNvPr>
          <p:cNvSpPr>
            <a:spLocks noGrp="1"/>
          </p:cNvSpPr>
          <p:nvPr>
            <p:ph type="ftr" sz="quarter" idx="11"/>
          </p:nvPr>
        </p:nvSpPr>
        <p:spPr>
          <a:xfrm>
            <a:off x="680321" y="5936188"/>
            <a:ext cx="6870660" cy="365125"/>
          </a:xfrm>
        </p:spPr>
        <p:txBody>
          <a:bodyPr/>
          <a:lstStyle/>
          <a:p>
            <a:r>
              <a:rPr lang="en-ZA" sz="1400" b="1" dirty="0">
                <a:solidFill>
                  <a:schemeClr val="tx1">
                    <a:lumMod val="65000"/>
                  </a:schemeClr>
                </a:solidFill>
              </a:rPr>
              <a:t>@20CStream Pros v Joes</a:t>
            </a:r>
          </a:p>
        </p:txBody>
      </p:sp>
    </p:spTree>
    <p:extLst>
      <p:ext uri="{BB962C8B-B14F-4D97-AF65-F5344CB8AC3E}">
        <p14:creationId xmlns:p14="http://schemas.microsoft.com/office/powerpoint/2010/main" val="2851520801"/>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TM04033917[[fn=Berlin]]</Template>
  <TotalTime>520</TotalTime>
  <Words>1725</Words>
  <Application>Microsoft Office PowerPoint</Application>
  <PresentationFormat>Widescreen</PresentationFormat>
  <Paragraphs>232</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Lato</vt:lpstr>
      <vt:lpstr>Trebuchet MS</vt:lpstr>
      <vt:lpstr>Arial</vt:lpstr>
      <vt:lpstr>Berlin</vt:lpstr>
      <vt:lpstr>Your recruiter and you..</vt:lpstr>
      <vt:lpstr>Engagement : Your recruiter and you</vt:lpstr>
      <vt:lpstr>Your recruiter and you.</vt:lpstr>
      <vt:lpstr>Introduction – $ career/ ls -l</vt:lpstr>
      <vt:lpstr>Your recruiter and you.</vt:lpstr>
      <vt:lpstr>What recruiters do. Why?</vt:lpstr>
      <vt:lpstr>Your recruiter and you.</vt:lpstr>
      <vt:lpstr>Know your recruiter. How to know if your recruiter is the one!</vt:lpstr>
      <vt:lpstr>Your recruiter and you.</vt:lpstr>
      <vt:lpstr>How to work WITH your recruiter Help them help you</vt:lpstr>
      <vt:lpstr>Your recruiter and you.</vt:lpstr>
      <vt:lpstr>Your career Considerations on your Short, Medium and Long term career.</vt:lpstr>
      <vt:lpstr>Your recruiter and you.</vt:lpstr>
      <vt:lpstr>Things to remember Summary</vt:lpstr>
      <vt:lpstr>Your recruiter and you.</vt:lpstr>
      <vt:lpstr>I Recruit Hackers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recruiter and you..</dc:title>
  <dc:creator>Charles Hein Wroth</dc:creator>
  <cp:lastModifiedBy>Charles Hein Wroth</cp:lastModifiedBy>
  <cp:revision>18</cp:revision>
  <dcterms:created xsi:type="dcterms:W3CDTF">2020-05-29T19:00:18Z</dcterms:created>
  <dcterms:modified xsi:type="dcterms:W3CDTF">2020-05-30T16:43:45Z</dcterms:modified>
</cp:coreProperties>
</file>